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7.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2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1.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2.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3.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4.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36.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7.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8.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40.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41.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42.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43.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44.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4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4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47.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48.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49.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0.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51.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52.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53.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54.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5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56.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57.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58.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59.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60.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61.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62.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63.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64.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65.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66.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67.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68.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69.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70.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71.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7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73.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74.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75.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9">
  <p:sldMasterIdLst>
    <p:sldMasterId id="2147483648" r:id="rId1"/>
  </p:sldMasterIdLst>
  <p:notesMasterIdLst>
    <p:notesMasterId r:id="rId81"/>
  </p:notesMasterIdLst>
  <p:handoutMasterIdLst>
    <p:handoutMasterId r:id="rId82"/>
  </p:handoutMasterIdLst>
  <p:sldIdLst>
    <p:sldId id="256" r:id="rId2"/>
    <p:sldId id="258" r:id="rId3"/>
    <p:sldId id="257" r:id="rId4"/>
    <p:sldId id="259" r:id="rId5"/>
    <p:sldId id="427" r:id="rId6"/>
    <p:sldId id="428" r:id="rId7"/>
    <p:sldId id="430" r:id="rId8"/>
    <p:sldId id="429" r:id="rId9"/>
    <p:sldId id="431" r:id="rId10"/>
    <p:sldId id="432" r:id="rId11"/>
    <p:sldId id="433" r:id="rId12"/>
    <p:sldId id="434" r:id="rId13"/>
    <p:sldId id="435" r:id="rId14"/>
    <p:sldId id="436" r:id="rId15"/>
    <p:sldId id="438" r:id="rId16"/>
    <p:sldId id="439" r:id="rId17"/>
    <p:sldId id="440" r:id="rId18"/>
    <p:sldId id="441" r:id="rId19"/>
    <p:sldId id="442" r:id="rId20"/>
    <p:sldId id="443"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6" r:id="rId34"/>
    <p:sldId id="457" r:id="rId35"/>
    <p:sldId id="458" r:id="rId36"/>
    <p:sldId id="459" r:id="rId37"/>
    <p:sldId id="460" r:id="rId38"/>
    <p:sldId id="461" r:id="rId39"/>
    <p:sldId id="462" r:id="rId40"/>
    <p:sldId id="463" r:id="rId41"/>
    <p:sldId id="464" r:id="rId42"/>
    <p:sldId id="465" r:id="rId43"/>
    <p:sldId id="466" r:id="rId44"/>
    <p:sldId id="467" r:id="rId45"/>
    <p:sldId id="468" r:id="rId46"/>
    <p:sldId id="469" r:id="rId47"/>
    <p:sldId id="470" r:id="rId48"/>
    <p:sldId id="471" r:id="rId49"/>
    <p:sldId id="472" r:id="rId50"/>
    <p:sldId id="473" r:id="rId51"/>
    <p:sldId id="474" r:id="rId52"/>
    <p:sldId id="475" r:id="rId53"/>
    <p:sldId id="476" r:id="rId54"/>
    <p:sldId id="477" r:id="rId55"/>
    <p:sldId id="478" r:id="rId56"/>
    <p:sldId id="479" r:id="rId57"/>
    <p:sldId id="480" r:id="rId58"/>
    <p:sldId id="481" r:id="rId59"/>
    <p:sldId id="482" r:id="rId60"/>
    <p:sldId id="483" r:id="rId61"/>
    <p:sldId id="485"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278" r:id="rId80"/>
  </p:sldIdLst>
  <p:sldSz cx="9144000" cy="5719763"/>
  <p:notesSz cx="6858000" cy="9144000"/>
  <p:embeddedFontLst>
    <p:embeddedFont>
      <p:font typeface="汉仪力量黑简" pitchFamily="18" charset="-122"/>
      <p:regular r:id="rId83"/>
    </p:embeddedFont>
    <p:embeddedFont>
      <p:font typeface="汉仪雅酷黑 65W" panose="020B0604020202020204" pitchFamily="34" charset="-122"/>
      <p:regular r:id="rId84"/>
    </p:embeddedFont>
    <p:embeddedFont>
      <p:font typeface="汉仪雅酷黑简" pitchFamily="18" charset="-122"/>
      <p:regular r:id="rId85"/>
    </p:embeddedFont>
    <p:embeddedFont>
      <p:font typeface="宋体" panose="02010600030101010101" pitchFamily="2" charset="-122"/>
      <p:regular r:id="rId86"/>
    </p:embeddedFont>
    <p:embeddedFont>
      <p:font typeface="Calibri" panose="020F0502020204030204" pitchFamily="34" charset="0"/>
      <p:regular r:id="rId87"/>
      <p:bold r:id="rId88"/>
      <p:italic r:id="rId89"/>
      <p:boldItalic r:id="rId90"/>
    </p:embeddedFont>
  </p:embeddedFontLst>
  <p:custDataLst>
    <p:tags r:id="rId9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32" d="100"/>
          <a:sy n="132" d="100"/>
        </p:scale>
        <p:origin x="101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2024/2/29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2024/2/29</a:t>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9698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4728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69880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93285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2699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97432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1659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8921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8717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1166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6819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1570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63114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20044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7837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66709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4812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4932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50641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67543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011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88903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52591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32698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72993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44186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085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45667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55737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754013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80325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88468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6604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6650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11448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2619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33271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81903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71512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34084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64092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36556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5394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74987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81713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665820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727646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61648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222189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50418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41019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25058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671728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8268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760533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329526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220392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79551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89620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48537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66144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905122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73817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908087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6463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484967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7002349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532126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492869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135894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147287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2626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1584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84204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t>2024/2/29</a:t>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0.xml"/><Relationship Id="rId7" Type="http://schemas.openxmlformats.org/officeDocument/2006/relationships/image" Target="../media/image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3.xml"/><Relationship Id="rId7" Type="http://schemas.openxmlformats.org/officeDocument/2006/relationships/image" Target="../media/image4.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6.xml"/><Relationship Id="rId7" Type="http://schemas.openxmlformats.org/officeDocument/2006/relationships/image" Target="../media/image4.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9.xml"/><Relationship Id="rId7" Type="http://schemas.openxmlformats.org/officeDocument/2006/relationships/image" Target="../media/image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2.xml"/><Relationship Id="rId7" Type="http://schemas.openxmlformats.org/officeDocument/2006/relationships/image" Target="../media/image4.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5.xml"/><Relationship Id="rId7" Type="http://schemas.openxmlformats.org/officeDocument/2006/relationships/image" Target="../media/image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3.png"/><Relationship Id="rId5" Type="http://schemas.openxmlformats.org/officeDocument/2006/relationships/notesSlide" Target="../notesSlides/notesSlide12.xml"/><Relationship Id="rId10" Type="http://schemas.openxmlformats.org/officeDocument/2006/relationships/image" Target="../media/image9.jpeg"/><Relationship Id="rId4" Type="http://schemas.openxmlformats.org/officeDocument/2006/relationships/slideLayout" Target="../slideLayouts/slideLayout1.xml"/><Relationship Id="rId9" Type="http://schemas.openxmlformats.org/officeDocument/2006/relationships/hyperlink" Target="http://www.oracle.com/"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58.xml"/><Relationship Id="rId7" Type="http://schemas.openxmlformats.org/officeDocument/2006/relationships/image" Target="../media/image4.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1.xml"/><Relationship Id="rId7" Type="http://schemas.openxmlformats.org/officeDocument/2006/relationships/image" Target="../media/image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4.xml"/><Relationship Id="rId7" Type="http://schemas.openxmlformats.org/officeDocument/2006/relationships/image" Target="../media/image4.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1.xml"/><Relationship Id="rId9"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6" Type="http://schemas.openxmlformats.org/officeDocument/2006/relationships/image" Target="../media/image5.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6.pn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9.xml"/><Relationship Id="rId7" Type="http://schemas.openxmlformats.org/officeDocument/2006/relationships/image" Target="../media/image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5.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5.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5.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3.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5.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5.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9.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tags" Target="../tags/tag100.xml"/><Relationship Id="rId7" Type="http://schemas.openxmlformats.org/officeDocument/2006/relationships/image" Target="../media/image5.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3.png"/><Relationship Id="rId5" Type="http://schemas.openxmlformats.org/officeDocument/2006/relationships/notesSlide" Target="../notesSlides/notesSlide27.xml"/><Relationship Id="rId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5.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3.png"/><Relationship Id="rId5" Type="http://schemas.openxmlformats.org/officeDocument/2006/relationships/notesSlide" Target="../notesSlides/notesSlide28.xml"/><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5.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3.png"/><Relationship Id="rId5" Type="http://schemas.openxmlformats.org/officeDocument/2006/relationships/notesSlide" Target="../notesSlides/notesSlide29.xml"/><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3.png"/><Relationship Id="rId5" Type="http://schemas.openxmlformats.org/officeDocument/2006/relationships/notesSlide" Target="../notesSlides/notesSlide30.xml"/><Relationship Id="rId4"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5.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3.png"/><Relationship Id="rId5" Type="http://schemas.openxmlformats.org/officeDocument/2006/relationships/notesSlide" Target="../notesSlides/notesSlide31.xml"/><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115.xml"/><Relationship Id="rId7" Type="http://schemas.openxmlformats.org/officeDocument/2006/relationships/image" Target="../media/image5.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3.png"/><Relationship Id="rId5" Type="http://schemas.openxmlformats.org/officeDocument/2006/relationships/notesSlide" Target="../notesSlides/notesSlide32.xml"/><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tags" Target="../tags/tag118.xml"/><Relationship Id="rId7" Type="http://schemas.openxmlformats.org/officeDocument/2006/relationships/image" Target="../media/image5.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3.png"/><Relationship Id="rId5" Type="http://schemas.openxmlformats.org/officeDocument/2006/relationships/notesSlide" Target="../notesSlides/notesSlide33.xml"/><Relationship Id="rId4"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5.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3.png"/><Relationship Id="rId5" Type="http://schemas.openxmlformats.org/officeDocument/2006/relationships/notesSlide" Target="../notesSlides/notesSlide34.xml"/><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3.png"/><Relationship Id="rId5" Type="http://schemas.openxmlformats.org/officeDocument/2006/relationships/notesSlide" Target="../notesSlides/notesSlide35.xml"/><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image" Target="../media/image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3.png"/><Relationship Id="rId5" Type="http://schemas.openxmlformats.org/officeDocument/2006/relationships/notesSlide" Target="../notesSlides/notesSlide36.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image" Target="../media/image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5.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3.png"/><Relationship Id="rId5" Type="http://schemas.openxmlformats.org/officeDocument/2006/relationships/notesSlide" Target="../notesSlides/notesSlide37.xml"/><Relationship Id="rId4"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5.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3.png"/><Relationship Id="rId5" Type="http://schemas.openxmlformats.org/officeDocument/2006/relationships/notesSlide" Target="../notesSlides/notesSlide38.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5.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png"/><Relationship Id="rId5" Type="http://schemas.openxmlformats.org/officeDocument/2006/relationships/notesSlide" Target="../notesSlides/notesSlide39.xml"/><Relationship Id="rId4"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tags" Target="../tags/tag139.xml"/><Relationship Id="rId7" Type="http://schemas.openxmlformats.org/officeDocument/2006/relationships/image" Target="../media/image5.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image" Target="../media/image3.png"/><Relationship Id="rId5" Type="http://schemas.openxmlformats.org/officeDocument/2006/relationships/notesSlide" Target="../notesSlides/notesSlide40.xml"/><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tags" Target="../tags/tag142.xml"/><Relationship Id="rId7" Type="http://schemas.openxmlformats.org/officeDocument/2006/relationships/image" Target="../media/image5.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3.png"/><Relationship Id="rId5" Type="http://schemas.openxmlformats.org/officeDocument/2006/relationships/notesSlide" Target="../notesSlides/notesSlide41.xml"/><Relationship Id="rId4"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5.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3.png"/><Relationship Id="rId5" Type="http://schemas.openxmlformats.org/officeDocument/2006/relationships/notesSlide" Target="../notesSlides/notesSlide42.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3.png"/><Relationship Id="rId5" Type="http://schemas.openxmlformats.org/officeDocument/2006/relationships/notesSlide" Target="../notesSlides/notesSlide43.xml"/><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5.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3.png"/><Relationship Id="rId5" Type="http://schemas.openxmlformats.org/officeDocument/2006/relationships/notesSlide" Target="../notesSlides/notesSlide44.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5.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3.png"/><Relationship Id="rId5" Type="http://schemas.openxmlformats.org/officeDocument/2006/relationships/notesSlide" Target="../notesSlides/notesSlide45.xml"/><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tags" Target="../tags/tag157.xml"/><Relationship Id="rId7" Type="http://schemas.openxmlformats.org/officeDocument/2006/relationships/image" Target="../media/image5.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3.png"/><Relationship Id="rId5" Type="http://schemas.openxmlformats.org/officeDocument/2006/relationships/notesSlide" Target="../notesSlides/notesSlide46.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5.xml"/><Relationship Id="rId7" Type="http://schemas.openxmlformats.org/officeDocument/2006/relationships/image" Target="../media/image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image" Target="../media/image5.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3.png"/><Relationship Id="rId5" Type="http://schemas.openxmlformats.org/officeDocument/2006/relationships/notesSlide" Target="../notesSlides/notesSlide47.xml"/><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5.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3.png"/><Relationship Id="rId5" Type="http://schemas.openxmlformats.org/officeDocument/2006/relationships/notesSlide" Target="../notesSlides/notesSlide48.xml"/><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3.png"/><Relationship Id="rId5" Type="http://schemas.openxmlformats.org/officeDocument/2006/relationships/notesSlide" Target="../notesSlides/notesSlide49.xml"/><Relationship Id="rId4"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5.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3.png"/><Relationship Id="rId5" Type="http://schemas.openxmlformats.org/officeDocument/2006/relationships/notesSlide" Target="../notesSlides/notesSlide50.xml"/><Relationship Id="rId4"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5.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png"/><Relationship Id="rId5" Type="http://schemas.openxmlformats.org/officeDocument/2006/relationships/notesSlide" Target="../notesSlides/notesSlide51.xml"/><Relationship Id="rId4"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5.xml"/><Relationship Id="rId7" Type="http://schemas.openxmlformats.org/officeDocument/2006/relationships/image" Target="../media/image5.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3.png"/><Relationship Id="rId5" Type="http://schemas.openxmlformats.org/officeDocument/2006/relationships/notesSlide" Target="../notesSlides/notesSlide52.xml"/><Relationship Id="rId4"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5.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3.png"/><Relationship Id="rId5" Type="http://schemas.openxmlformats.org/officeDocument/2006/relationships/notesSlide" Target="../notesSlides/notesSlide53.xml"/><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image" Target="../media/image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3.png"/><Relationship Id="rId5" Type="http://schemas.openxmlformats.org/officeDocument/2006/relationships/notesSlide" Target="../notesSlides/notesSlide54.xml"/><Relationship Id="rId4"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tags" Target="../tags/tag184.xml"/><Relationship Id="rId7" Type="http://schemas.openxmlformats.org/officeDocument/2006/relationships/image" Target="../media/image5.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3.png"/><Relationship Id="rId5" Type="http://schemas.openxmlformats.org/officeDocument/2006/relationships/notesSlide" Target="../notesSlides/notesSlide55.xml"/><Relationship Id="rId4"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5.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3.png"/><Relationship Id="rId5" Type="http://schemas.openxmlformats.org/officeDocument/2006/relationships/notesSlide" Target="../notesSlides/notesSlide56.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8.xml"/><Relationship Id="rId7"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tags" Target="../tags/tag190.xml"/><Relationship Id="rId7" Type="http://schemas.openxmlformats.org/officeDocument/2006/relationships/image" Target="../media/image5.pn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3.png"/><Relationship Id="rId5" Type="http://schemas.openxmlformats.org/officeDocument/2006/relationships/notesSlide" Target="../notesSlides/notesSlide57.xml"/><Relationship Id="rId4"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93.xml"/><Relationship Id="rId7" Type="http://schemas.openxmlformats.org/officeDocument/2006/relationships/image" Target="../media/image5.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3.png"/><Relationship Id="rId5" Type="http://schemas.openxmlformats.org/officeDocument/2006/relationships/notesSlide" Target="../notesSlides/notesSlide58.xml"/><Relationship Id="rId4"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tags" Target="../tags/tag196.xml"/><Relationship Id="rId7" Type="http://schemas.openxmlformats.org/officeDocument/2006/relationships/image" Target="../media/image5.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3.png"/><Relationship Id="rId5" Type="http://schemas.openxmlformats.org/officeDocument/2006/relationships/notesSlide" Target="../notesSlides/notesSlide59.xml"/><Relationship Id="rId4"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5.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3.png"/><Relationship Id="rId5" Type="http://schemas.openxmlformats.org/officeDocument/2006/relationships/notesSlide" Target="../notesSlides/notesSlide60.xml"/><Relationship Id="rId4"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02.xml"/><Relationship Id="rId7" Type="http://schemas.openxmlformats.org/officeDocument/2006/relationships/image" Target="../media/image5.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3.png"/><Relationship Id="rId5" Type="http://schemas.openxmlformats.org/officeDocument/2006/relationships/notesSlide" Target="../notesSlides/notesSlide61.xml"/><Relationship Id="rId4"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image" Target="../media/image5.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3.png"/><Relationship Id="rId5" Type="http://schemas.openxmlformats.org/officeDocument/2006/relationships/notesSlide" Target="../notesSlides/notesSlide62.xml"/><Relationship Id="rId4"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tags" Target="../tags/tag208.xml"/><Relationship Id="rId7" Type="http://schemas.openxmlformats.org/officeDocument/2006/relationships/image" Target="../media/image5.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3.png"/><Relationship Id="rId5" Type="http://schemas.openxmlformats.org/officeDocument/2006/relationships/notesSlide" Target="../notesSlides/notesSlide63.xml"/><Relationship Id="rId4"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image" Target="../media/image5.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3.png"/><Relationship Id="rId5" Type="http://schemas.openxmlformats.org/officeDocument/2006/relationships/notesSlide" Target="../notesSlides/notesSlide64.xml"/><Relationship Id="rId4"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5.pn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3.png"/><Relationship Id="rId5" Type="http://schemas.openxmlformats.org/officeDocument/2006/relationships/notesSlide" Target="../notesSlides/notesSlide65.xml"/><Relationship Id="rId4"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5.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3.png"/><Relationship Id="rId5" Type="http://schemas.openxmlformats.org/officeDocument/2006/relationships/notesSlide" Target="../notesSlides/notesSlide6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5.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3.png"/><Relationship Id="rId5" Type="http://schemas.openxmlformats.org/officeDocument/2006/relationships/notesSlide" Target="../notesSlides/notesSlide67.xml"/><Relationship Id="rId4"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image" Target="../media/image5.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3.png"/><Relationship Id="rId5" Type="http://schemas.openxmlformats.org/officeDocument/2006/relationships/notesSlide" Target="../notesSlides/notesSlide68.xml"/><Relationship Id="rId4"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tags" Target="../tags/tag226.xml"/><Relationship Id="rId7" Type="http://schemas.openxmlformats.org/officeDocument/2006/relationships/image" Target="../media/image5.pn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3.png"/><Relationship Id="rId5" Type="http://schemas.openxmlformats.org/officeDocument/2006/relationships/notesSlide" Target="../notesSlides/notesSlide69.xml"/><Relationship Id="rId4"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29.xml"/><Relationship Id="rId7" Type="http://schemas.openxmlformats.org/officeDocument/2006/relationships/image" Target="../media/image5.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3.png"/><Relationship Id="rId5" Type="http://schemas.openxmlformats.org/officeDocument/2006/relationships/notesSlide" Target="../notesSlides/notesSlide70.xml"/><Relationship Id="rId4"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5.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3.png"/><Relationship Id="rId5" Type="http://schemas.openxmlformats.org/officeDocument/2006/relationships/notesSlide" Target="../notesSlides/notesSlide71.xml"/><Relationship Id="rId4"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tags" Target="../tags/tag235.xml"/><Relationship Id="rId7" Type="http://schemas.openxmlformats.org/officeDocument/2006/relationships/image" Target="../media/image5.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image" Target="../media/image3.png"/><Relationship Id="rId5" Type="http://schemas.openxmlformats.org/officeDocument/2006/relationships/notesSlide" Target="../notesSlides/notesSlide72.xml"/><Relationship Id="rId4"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5.pn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3.png"/><Relationship Id="rId5" Type="http://schemas.openxmlformats.org/officeDocument/2006/relationships/notesSlide" Target="../notesSlides/notesSlide73.xml"/><Relationship Id="rId4"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tags" Target="../tags/tag241.xml"/><Relationship Id="rId7" Type="http://schemas.openxmlformats.org/officeDocument/2006/relationships/image" Target="../media/image5.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3.png"/><Relationship Id="rId5" Type="http://schemas.openxmlformats.org/officeDocument/2006/relationships/notesSlide" Target="../notesSlides/notesSlide74.xml"/><Relationship Id="rId4"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tags" Target="../tags/tag244.xml"/><Relationship Id="rId7" Type="http://schemas.openxmlformats.org/officeDocument/2006/relationships/image" Target="../media/image5.pn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3.png"/><Relationship Id="rId5" Type="http://schemas.openxmlformats.org/officeDocument/2006/relationships/notesSlide" Target="../notesSlides/notesSlide75.xml"/><Relationship Id="rId4"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slideLayout" Target="../slideLayouts/slideLayout1.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tags" Target="../tags/tag261.xml"/><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image" Target="../media/image5.pn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5" Type="http://schemas.openxmlformats.org/officeDocument/2006/relationships/tags" Target="../tags/tag249.xml"/><Relationship Id="rId15" Type="http://schemas.openxmlformats.org/officeDocument/2006/relationships/tags" Target="../tags/tag259.xml"/><Relationship Id="rId10" Type="http://schemas.openxmlformats.org/officeDocument/2006/relationships/tags" Target="../tags/tag254.xml"/><Relationship Id="rId19" Type="http://schemas.openxmlformats.org/officeDocument/2006/relationships/image" Target="../media/image6.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4.xml"/><Relationship Id="rId7" Type="http://schemas.openxmlformats.org/officeDocument/2006/relationships/image" Target="../media/image4.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7.xml"/><Relationship Id="rId7" Type="http://schemas.openxmlformats.org/officeDocument/2006/relationships/image" Target="../media/image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1"/>
          <p:cNvPicPr>
            <a:picLocks noChangeAspect="1"/>
          </p:cNvPicPr>
          <p:nvPr/>
        </p:nvPicPr>
        <p:blipFill>
          <a:blip r:embed="rId4"/>
          <a:stretch>
            <a:fillRect/>
          </a:stretch>
        </p:blipFill>
        <p:spPr>
          <a:xfrm>
            <a:off x="6300470" y="1489710"/>
            <a:ext cx="1918970" cy="2128520"/>
          </a:xfrm>
          <a:prstGeom prst="rect">
            <a:avLst/>
          </a:prstGeom>
        </p:spPr>
      </p:pic>
      <p:sp>
        <p:nvSpPr>
          <p:cNvPr id="6" name="文本框 5"/>
          <p:cNvSpPr txBox="1"/>
          <p:nvPr/>
        </p:nvSpPr>
        <p:spPr>
          <a:xfrm>
            <a:off x="2541270" y="2180590"/>
            <a:ext cx="6424136" cy="1004121"/>
          </a:xfrm>
          <a:prstGeom prst="rect">
            <a:avLst/>
          </a:prstGeom>
          <a:noFill/>
        </p:spPr>
        <p:txBody>
          <a:bodyPr wrap="square" rtlCol="0">
            <a:spAutoFit/>
          </a:bodyPr>
          <a:lstStyle/>
          <a:p>
            <a:pPr indent="0" fontAlgn="auto">
              <a:lnSpc>
                <a:spcPts val="7500"/>
              </a:lnSpc>
            </a:pP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第二章</a:t>
            </a:r>
            <a:r>
              <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rPr>
              <a:t> Java</a:t>
            </a:r>
            <a:r>
              <a:rPr lang="zh-CN" altLang="en-US" sz="5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endParaRPr lang="en-US" altLang="zh-CN" sz="5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pic>
        <p:nvPicPr>
          <p:cNvPr id="9" name="图片 8" descr="2"/>
          <p:cNvPicPr>
            <a:picLocks noChangeAspect="1"/>
          </p:cNvPicPr>
          <p:nvPr/>
        </p:nvPicPr>
        <p:blipFill>
          <a:blip r:embed="rId5"/>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6"/>
          <p:cNvPicPr>
            <a:picLocks noChangeAspect="1"/>
          </p:cNvPicPr>
          <p:nvPr>
            <p:custDataLst>
              <p:tags r:id="rId1"/>
            </p:custDataLst>
          </p:nvPr>
        </p:nvPicPr>
        <p:blipFill>
          <a:blip r:embed="rId6"/>
          <a:stretch>
            <a:fillRect/>
          </a:stretch>
        </p:blipFill>
        <p:spPr>
          <a:xfrm>
            <a:off x="-4445" y="0"/>
            <a:ext cx="8107680" cy="906145"/>
          </a:xfrm>
          <a:prstGeom prst="rect">
            <a:avLst/>
          </a:prstGeom>
        </p:spPr>
      </p:pic>
      <p:pic>
        <p:nvPicPr>
          <p:cNvPr id="11" name="图片 10" descr="5"/>
          <p:cNvPicPr>
            <a:picLocks noChangeAspect="1"/>
          </p:cNvPicPr>
          <p:nvPr>
            <p:custDataLst>
              <p:tags r:id="rId2"/>
            </p:custDataLst>
          </p:nvPr>
        </p:nvPicPr>
        <p:blipFill>
          <a:blip r:embed="rId7"/>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8"/>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平台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334091"/>
            <a:ext cx="8272463" cy="2308324"/>
          </a:xfrm>
          <a:prstGeom prst="rect">
            <a:avLst/>
          </a:prstGeom>
          <a:noFill/>
        </p:spPr>
        <p:txBody>
          <a:bodyPr wrap="square" rtlCol="0">
            <a:spAutoFit/>
          </a:bodyPr>
          <a:lstStyle/>
          <a:p>
            <a:pPr algn="just"/>
            <a:r>
              <a:rPr lang="zh-CN" altLang="en-US" dirty="0">
                <a:latin typeface="汉仪雅酷黑 65W" panose="020B0604020202020204" charset="-122"/>
                <a:ea typeface="汉仪雅酷黑 65W" panose="020B0604020202020204" charset="-122"/>
              </a:rPr>
              <a:t>程序的运行平台是指一个应用程序正常运行所需要的软件和硬件环境。一般情况下，程序运行平台可以被定义成操作系统和硬件的集成。其中操作系统就是应用程序运行依赖的软件环境。目前使用量很广的主流操作系统如</a:t>
            </a:r>
            <a:r>
              <a:rPr lang="en-US" altLang="zh-CN" dirty="0">
                <a:latin typeface="汉仪雅酷黑 65W" panose="020B0604020202020204" charset="-122"/>
                <a:ea typeface="汉仪雅酷黑 65W" panose="020B0604020202020204" charset="-122"/>
              </a:rPr>
              <a:t>Windows</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Linux</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Mac OS</a:t>
            </a:r>
            <a:r>
              <a:rPr lang="zh-CN" altLang="en-US" dirty="0">
                <a:latin typeface="汉仪雅酷黑 65W" panose="020B0604020202020204" charset="-122"/>
                <a:ea typeface="汉仪雅酷黑 65W" panose="020B0604020202020204" charset="-122"/>
              </a:rPr>
              <a:t>等都可以理解成程序运行的平台。</a:t>
            </a:r>
          </a:p>
          <a:p>
            <a:pPr algn="just"/>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平台是一个可以支持</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应用程序正常运行且具有强大的网络计算功能的工作平台。</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平台实现了一个</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程序可以运行在任意计算机、电子产品和其他的网络设备上的开发目标。</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35483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平台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172652"/>
            <a:ext cx="8272463" cy="2862322"/>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工作平台包含两个组件。</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虚拟机（</a:t>
            </a:r>
            <a:r>
              <a:rPr lang="en-US" altLang="zh-CN" dirty="0">
                <a:latin typeface="汉仪雅酷黑 65W" panose="020B0604020202020204" charset="-122"/>
                <a:ea typeface="汉仪雅酷黑 65W" panose="020B0604020202020204" charset="-122"/>
              </a:rPr>
              <a:t>JVM</a:t>
            </a:r>
            <a:r>
              <a:rPr lang="zh-CN" altLang="en-US" dirty="0">
                <a:latin typeface="汉仪雅酷黑 65W" panose="020B0604020202020204" charset="-122"/>
                <a:ea typeface="汉仪雅酷黑 65W" panose="020B0604020202020204" charset="-122"/>
              </a:rPr>
              <a:t>）和</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应用程序编程接口 （</a:t>
            </a:r>
            <a:r>
              <a:rPr lang="en-US" altLang="zh-CN" dirty="0">
                <a:latin typeface="汉仪雅酷黑 65W" panose="020B0604020202020204" charset="-122"/>
                <a:ea typeface="汉仪雅酷黑 65W" panose="020B0604020202020204" charset="-122"/>
              </a:rPr>
              <a:t>Java API</a:t>
            </a:r>
            <a:r>
              <a:rPr lang="zh-CN" altLang="en-US" dirty="0">
                <a:latin typeface="汉仪雅酷黑 65W" panose="020B0604020202020204" charset="-122"/>
                <a:ea typeface="汉仪雅酷黑 65W" panose="020B0604020202020204" charset="-122"/>
              </a:rPr>
              <a:t>）。 </a:t>
            </a:r>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虚拟机（</a:t>
            </a:r>
            <a:r>
              <a:rPr lang="en-US" altLang="zh-CN" dirty="0">
                <a:latin typeface="汉仪雅酷黑 65W" panose="020B0604020202020204" charset="-122"/>
                <a:ea typeface="汉仪雅酷黑 65W" panose="020B0604020202020204" charset="-122"/>
              </a:rPr>
              <a:t>Java Virtual Machine</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JVM</a:t>
            </a:r>
            <a:r>
              <a:rPr lang="zh-CN" altLang="en-US" dirty="0">
                <a:latin typeface="汉仪雅酷黑 65W" panose="020B0604020202020204" charset="-122"/>
                <a:ea typeface="汉仪雅酷黑 65W" panose="020B0604020202020204" charset="-122"/>
              </a:rPr>
              <a:t>）是运行所有</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程序的抽象计算机，也是</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语言的运行环境。由于</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程序可以由</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虚拟机解释成本地操作系统可执行的应用程序，才使</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程序可以方便地实现跨平台移植。</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应用程序编程接口（</a:t>
            </a:r>
            <a:r>
              <a:rPr lang="en-US" altLang="zh-CN" dirty="0">
                <a:latin typeface="汉仪雅酷黑 65W" panose="020B0604020202020204" charset="-122"/>
                <a:ea typeface="汉仪雅酷黑 65W" panose="020B0604020202020204" charset="-122"/>
              </a:rPr>
              <a:t>Java Application Programming Interface</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API</a:t>
            </a:r>
            <a:r>
              <a:rPr lang="zh-CN" altLang="en-US" dirty="0">
                <a:latin typeface="汉仪雅酷黑 65W" panose="020B0604020202020204" charset="-122"/>
                <a:ea typeface="汉仪雅酷黑 65W" panose="020B0604020202020204" charset="-122"/>
              </a:rPr>
              <a:t>）是已经经过编译的程序库。开发者可以调用</a:t>
            </a:r>
            <a:r>
              <a:rPr lang="en-US" altLang="zh-CN" dirty="0">
                <a:latin typeface="汉仪雅酷黑 65W" panose="020B0604020202020204" charset="-122"/>
                <a:ea typeface="汉仪雅酷黑 65W" panose="020B0604020202020204" charset="-122"/>
              </a:rPr>
              <a:t>Java API</a:t>
            </a:r>
            <a:r>
              <a:rPr lang="zh-CN" altLang="en-US" dirty="0">
                <a:latin typeface="汉仪雅酷黑 65W" panose="020B0604020202020204" charset="-122"/>
                <a:ea typeface="汉仪雅酷黑 65W" panose="020B0604020202020204" charset="-122"/>
              </a:rPr>
              <a:t>来在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程序中添加功能。用户需要使用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应用程序中的功能时会自动调用</a:t>
            </a:r>
            <a:r>
              <a:rPr lang="en-US" altLang="zh-CN" dirty="0">
                <a:latin typeface="汉仪雅酷黑 65W" panose="020B0604020202020204" charset="-122"/>
                <a:ea typeface="汉仪雅酷黑 65W" panose="020B0604020202020204" charset="-122"/>
              </a:rPr>
              <a:t>Java API</a:t>
            </a:r>
            <a:r>
              <a:rPr lang="zh-CN" altLang="en-US" dirty="0">
                <a:latin typeface="汉仪雅酷黑 65W" panose="020B0604020202020204" charset="-122"/>
                <a:ea typeface="汉仪雅酷黑 65W" panose="020B0604020202020204" charset="-122"/>
              </a:rPr>
              <a:t>。</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8080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平台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970425"/>
            <a:ext cx="8272463" cy="2031325"/>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Java API</a:t>
            </a:r>
            <a:r>
              <a:rPr lang="zh-CN" altLang="en-US" dirty="0">
                <a:latin typeface="汉仪雅酷黑 65W" panose="020B0604020202020204" charset="-122"/>
                <a:ea typeface="汉仪雅酷黑 65W" panose="020B0604020202020204" charset="-122"/>
              </a:rPr>
              <a:t>按照相关的类（</a:t>
            </a:r>
            <a:r>
              <a:rPr lang="en-US" altLang="zh-CN" dirty="0">
                <a:latin typeface="汉仪雅酷黑 65W" panose="020B0604020202020204" charset="-122"/>
                <a:ea typeface="汉仪雅酷黑 65W" panose="020B0604020202020204" charset="-122"/>
              </a:rPr>
              <a:t>class</a:t>
            </a:r>
            <a:r>
              <a:rPr lang="zh-CN" altLang="en-US" dirty="0">
                <a:latin typeface="汉仪雅酷黑 65W" panose="020B0604020202020204" charset="-122"/>
                <a:ea typeface="汉仪雅酷黑 65W" panose="020B0604020202020204" charset="-122"/>
              </a:rPr>
              <a:t>）和接口（</a:t>
            </a:r>
            <a:r>
              <a:rPr lang="en-US" altLang="zh-CN" dirty="0">
                <a:latin typeface="汉仪雅酷黑 65W" panose="020B0604020202020204" charset="-122"/>
                <a:ea typeface="汉仪雅酷黑 65W" panose="020B0604020202020204" charset="-122"/>
              </a:rPr>
              <a:t>interface</a:t>
            </a:r>
            <a:r>
              <a:rPr lang="zh-CN" altLang="en-US" dirty="0">
                <a:latin typeface="汉仪雅酷黑 65W" panose="020B0604020202020204" charset="-122"/>
                <a:ea typeface="汉仪雅酷黑 65W" panose="020B0604020202020204" charset="-122"/>
              </a:rPr>
              <a:t>）构成库，</a:t>
            </a:r>
            <a:r>
              <a:rPr lang="en-US" altLang="zh-CN" dirty="0" err="1">
                <a:latin typeface="汉仪雅酷黑 65W" panose="020B0604020202020204" charset="-122"/>
                <a:ea typeface="汉仪雅酷黑 65W" panose="020B0604020202020204" charset="-122"/>
              </a:rPr>
              <a:t>JavaAPI</a:t>
            </a:r>
            <a:r>
              <a:rPr lang="zh-CN" altLang="en-US" dirty="0">
                <a:latin typeface="汉仪雅酷黑 65W" panose="020B0604020202020204" charset="-122"/>
                <a:ea typeface="汉仪雅酷黑 65W" panose="020B0604020202020204" charset="-122"/>
              </a:rPr>
              <a:t>中提供的库被称为包（</a:t>
            </a:r>
            <a:r>
              <a:rPr lang="en-US" altLang="zh-CN" dirty="0">
                <a:latin typeface="汉仪雅酷黑 65W" panose="020B0604020202020204" charset="-122"/>
                <a:ea typeface="汉仪雅酷黑 65W" panose="020B0604020202020204" charset="-122"/>
              </a:rPr>
              <a:t>package</a:t>
            </a:r>
            <a:r>
              <a:rPr lang="zh-CN" altLang="en-US" dirty="0">
                <a:latin typeface="汉仪雅酷黑 65W" panose="020B0604020202020204" charset="-122"/>
                <a:ea typeface="汉仪雅酷黑 65W" panose="020B0604020202020204" charset="-122"/>
              </a:rPr>
              <a:t>）。下图表示一个运行在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平台上的程序。从图中可以看出，</a:t>
            </a:r>
            <a:r>
              <a:rPr lang="en-US" altLang="zh-CN" dirty="0">
                <a:latin typeface="汉仪雅酷黑 65W" panose="020B0604020202020204" charset="-122"/>
                <a:ea typeface="汉仪雅酷黑 65W" panose="020B0604020202020204" charset="-122"/>
              </a:rPr>
              <a:t>Java API </a:t>
            </a:r>
            <a:r>
              <a:rPr lang="zh-CN" altLang="en-US" dirty="0">
                <a:latin typeface="汉仪雅酷黑 65W" panose="020B0604020202020204" charset="-122"/>
                <a:ea typeface="汉仪雅酷黑 65W" panose="020B0604020202020204" charset="-122"/>
              </a:rPr>
              <a:t>和</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虚拟机对该程序的软件和硬件进行了隔离。</a:t>
            </a:r>
          </a:p>
          <a:p>
            <a:pPr algn="just"/>
            <a:r>
              <a:rPr lang="en-US" altLang="zh-CN" dirty="0">
                <a:latin typeface="汉仪雅酷黑 65W" panose="020B0604020202020204" charset="-122"/>
                <a:ea typeface="汉仪雅酷黑 65W" panose="020B0604020202020204" charset="-122"/>
              </a:rPr>
              <a:t>JDK</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Development Kit</a:t>
            </a:r>
            <a:r>
              <a:rPr lang="zh-CN" altLang="en-US" dirty="0">
                <a:latin typeface="汉仪雅酷黑 65W" panose="020B0604020202020204" charset="-122"/>
                <a:ea typeface="汉仪雅酷黑 65W" panose="020B0604020202020204" charset="-122"/>
              </a:rPr>
              <a:t>） 是 </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语言的软件开发工具包（</a:t>
            </a:r>
            <a:r>
              <a:rPr lang="en-US" altLang="zh-CN" dirty="0">
                <a:latin typeface="汉仪雅酷黑 65W" panose="020B0604020202020204" charset="-122"/>
                <a:ea typeface="汉仪雅酷黑 65W" panose="020B0604020202020204" charset="-122"/>
              </a:rPr>
              <a:t>SDK</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JDK</a:t>
            </a:r>
            <a:r>
              <a:rPr lang="zh-CN" altLang="en-US" dirty="0">
                <a:latin typeface="汉仪雅酷黑 65W" panose="020B0604020202020204" charset="-122"/>
                <a:ea typeface="汉仪雅酷黑 65W" panose="020B0604020202020204" charset="-122"/>
              </a:rPr>
              <a:t>中包含了</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虚拟机和</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的接口 </a:t>
            </a:r>
            <a:r>
              <a:rPr lang="en-US" altLang="zh-CN" dirty="0">
                <a:latin typeface="汉仪雅酷黑 65W" panose="020B0604020202020204" charset="-122"/>
                <a:ea typeface="汉仪雅酷黑 65W" panose="020B0604020202020204" charset="-122"/>
              </a:rPr>
              <a:t>API</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开发者可以到</a:t>
            </a:r>
            <a:r>
              <a:rPr lang="en-US" altLang="zh-CN" dirty="0">
                <a:latin typeface="汉仪雅酷黑 65W" panose="020B0604020202020204" charset="-122"/>
                <a:ea typeface="汉仪雅酷黑 65W" panose="020B0604020202020204" charset="-122"/>
              </a:rPr>
              <a:t>Oracle</a:t>
            </a:r>
            <a:r>
              <a:rPr lang="zh-CN" altLang="en-US" dirty="0">
                <a:latin typeface="汉仪雅酷黑 65W" panose="020B0604020202020204" charset="-122"/>
                <a:ea typeface="汉仪雅酷黑 65W" panose="020B0604020202020204" charset="-122"/>
              </a:rPr>
              <a:t>公司的官方网站（ </a:t>
            </a:r>
            <a:r>
              <a:rPr lang="en-US" altLang="zh-CN" dirty="0">
                <a:latin typeface="汉仪雅酷黑 65W" panose="020B0604020202020204" charset="-122"/>
                <a:ea typeface="汉仪雅酷黑 65W" panose="020B0604020202020204" charset="-122"/>
              </a:rPr>
              <a:t>http://www.oracle.com </a:t>
            </a:r>
            <a:r>
              <a:rPr lang="zh-CN" altLang="en-US" dirty="0">
                <a:latin typeface="汉仪雅酷黑 65W" panose="020B0604020202020204" charset="-122"/>
                <a:ea typeface="汉仪雅酷黑 65W" panose="020B0604020202020204" charset="-122"/>
              </a:rPr>
              <a:t>）上下载开源的最新版本的</a:t>
            </a:r>
            <a:r>
              <a:rPr lang="en-US" altLang="zh-CN" dirty="0">
                <a:latin typeface="汉仪雅酷黑 65W" panose="020B0604020202020204" charset="-122"/>
                <a:ea typeface="汉仪雅酷黑 65W" panose="020B0604020202020204" charset="-122"/>
              </a:rPr>
              <a:t>JDK</a:t>
            </a:r>
            <a:r>
              <a:rPr lang="zh-CN" altLang="en-US" dirty="0">
                <a:latin typeface="汉仪雅酷黑 65W" panose="020B0604020202020204" charset="-122"/>
                <a:ea typeface="汉仪雅酷黑 65W" panose="020B0604020202020204" charset="-122"/>
              </a:rPr>
              <a:t>安装包。</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descr="platform">
            <a:extLst>
              <a:ext uri="{FF2B5EF4-FFF2-40B4-BE49-F238E27FC236}">
                <a16:creationId xmlns:a16="http://schemas.microsoft.com/office/drawing/2014/main" id="{7DE395DC-00E3-EEF3-CF7F-E9828F26886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870959" y="3900963"/>
            <a:ext cx="1402080" cy="1318260"/>
          </a:xfrm>
          <a:prstGeom prst="rect">
            <a:avLst/>
          </a:prstGeom>
          <a:noFill/>
          <a:ln>
            <a:noFill/>
          </a:ln>
        </p:spPr>
      </p:pic>
      <p:sp>
        <p:nvSpPr>
          <p:cNvPr id="8" name="文本框 7">
            <a:extLst>
              <a:ext uri="{FF2B5EF4-FFF2-40B4-BE49-F238E27FC236}">
                <a16:creationId xmlns:a16="http://schemas.microsoft.com/office/drawing/2014/main" id="{34232505-6491-5BD6-AC39-94729FBB4189}"/>
              </a:ext>
            </a:extLst>
          </p:cNvPr>
          <p:cNvSpPr txBox="1"/>
          <p:nvPr/>
        </p:nvSpPr>
        <p:spPr>
          <a:xfrm>
            <a:off x="2268140" y="5311775"/>
            <a:ext cx="4607718"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2.1  </a:t>
            </a:r>
            <a:r>
              <a:rPr lang="zh-CN" altLang="zh-CN" sz="1800" kern="100" dirty="0">
                <a:effectLst/>
                <a:latin typeface="Times New Roman" panose="02020603050405020304" pitchFamily="18" charset="0"/>
                <a:ea typeface="宋体" panose="02010600030101010101" pitchFamily="2" charset="-122"/>
              </a:rPr>
              <a:t>运行在</a:t>
            </a:r>
            <a:r>
              <a:rPr lang="en-US" altLang="zh-CN" sz="1800" kern="100" dirty="0">
                <a:effectLst/>
                <a:latin typeface="Times New Roman" panose="02020603050405020304" pitchFamily="18" charset="0"/>
                <a:ea typeface="宋体" panose="02010600030101010101" pitchFamily="2" charset="-122"/>
              </a:rPr>
              <a:t>Java</a:t>
            </a:r>
            <a:r>
              <a:rPr lang="zh-CN" altLang="zh-CN" sz="1800" kern="100" dirty="0">
                <a:effectLst/>
                <a:latin typeface="Times New Roman" panose="02020603050405020304" pitchFamily="18" charset="0"/>
                <a:ea typeface="宋体" panose="02010600030101010101" pitchFamily="2" charset="-122"/>
              </a:rPr>
              <a:t>平台上的程序</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2603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平台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99607"/>
            <a:ext cx="8272463" cy="3416320"/>
          </a:xfrm>
          <a:prstGeom prst="rect">
            <a:avLst/>
          </a:prstGeom>
          <a:noFill/>
        </p:spPr>
        <p:txBody>
          <a:bodyPr wrap="square" rtlCol="0">
            <a:spAutoFit/>
          </a:bodyPr>
          <a:lstStyle/>
          <a:p>
            <a:pPr algn="just"/>
            <a:r>
              <a:rPr lang="zh-CN" altLang="en-US" dirty="0">
                <a:latin typeface="汉仪雅酷黑 65W" panose="020B0604020202020204" charset="-122"/>
                <a:ea typeface="汉仪雅酷黑 65W" panose="020B0604020202020204" charset="-122"/>
              </a:rPr>
              <a:t>由于</a:t>
            </a:r>
            <a:r>
              <a:rPr lang="en-US" altLang="zh-CN" dirty="0">
                <a:latin typeface="汉仪雅酷黑 65W" panose="020B0604020202020204" charset="-122"/>
                <a:ea typeface="汉仪雅酷黑 65W" panose="020B0604020202020204" charset="-122"/>
              </a:rPr>
              <a:t>Java </a:t>
            </a:r>
            <a:r>
              <a:rPr lang="zh-CN" altLang="en-US" dirty="0">
                <a:latin typeface="汉仪雅酷黑 65W" panose="020B0604020202020204" charset="-122"/>
                <a:ea typeface="汉仪雅酷黑 65W" panose="020B0604020202020204" charset="-122"/>
              </a:rPr>
              <a:t>的应用遍及各个应用场景，在不同的应用场景下也有不同的应用需求。因此如果创造出一个功能庞大且统一的开发系统是不合适的，根据不同的应用需求</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具有以下三种开发版本：标准版、企业版、嵌入式系统版。</a:t>
            </a:r>
            <a:endParaRPr lang="en-US" altLang="zh-CN" dirty="0">
              <a:latin typeface="汉仪雅酷黑 65W" panose="020B0604020202020204" charset="-122"/>
              <a:ea typeface="汉仪雅酷黑 65W" panose="020B0604020202020204" charset="-122"/>
            </a:endParaRP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1.Java</a:t>
            </a:r>
            <a:r>
              <a:rPr lang="zh-CN" altLang="en-US" dirty="0">
                <a:latin typeface="汉仪雅酷黑 65W" panose="020B0604020202020204" charset="-122"/>
                <a:ea typeface="汉仪雅酷黑 65W" panose="020B0604020202020204" charset="-122"/>
              </a:rPr>
              <a:t>标准版（</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a:t>
            </a:r>
          </a:p>
          <a:p>
            <a:pPr algn="just"/>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Platform</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Standard Edition</a:t>
            </a:r>
            <a:r>
              <a:rPr lang="zh-CN" altLang="en-US" dirty="0">
                <a:latin typeface="汉仪雅酷黑 65W" panose="020B0604020202020204" charset="-122"/>
                <a:ea typeface="汉仪雅酷黑 65W" panose="020B0604020202020204" charset="-122"/>
              </a:rPr>
              <a:t>）。在早期的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开发过程中</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也被称作</a:t>
            </a:r>
            <a:r>
              <a:rPr lang="en-US" altLang="zh-CN" dirty="0">
                <a:latin typeface="汉仪雅酷黑 65W" panose="020B0604020202020204" charset="-122"/>
                <a:ea typeface="汉仪雅酷黑 65W" panose="020B0604020202020204" charset="-122"/>
              </a:rPr>
              <a:t>J2SE</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用于开发和部署桌面、服务器以及嵌入设备和实时环境中的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包含了用于</a:t>
            </a:r>
            <a:r>
              <a:rPr lang="en-US" altLang="zh-CN" dirty="0">
                <a:latin typeface="汉仪雅酷黑 65W" panose="020B0604020202020204" charset="-122"/>
                <a:ea typeface="汉仪雅酷黑 65W" panose="020B0604020202020204" charset="-122"/>
              </a:rPr>
              <a:t>Java Web</a:t>
            </a:r>
            <a:r>
              <a:rPr lang="zh-CN" altLang="en-US" dirty="0">
                <a:latin typeface="汉仪雅酷黑 65W" panose="020B0604020202020204" charset="-122"/>
                <a:ea typeface="汉仪雅酷黑 65W" panose="020B0604020202020204" charset="-122"/>
              </a:rPr>
              <a:t>应用程序开发的类，并为</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企业版的出现提供了基础。</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中的开发包对开发应用程序都是必要的，其中也绑定了</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编译器、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运行时环境（</a:t>
            </a:r>
            <a:r>
              <a:rPr lang="en-US" altLang="zh-CN" dirty="0">
                <a:latin typeface="汉仪雅酷黑 65W" panose="020B0604020202020204" charset="-122"/>
                <a:ea typeface="汉仪雅酷黑 65W" panose="020B0604020202020204" charset="-122"/>
              </a:rPr>
              <a:t>JRE</a:t>
            </a:r>
            <a:r>
              <a:rPr lang="zh-CN" altLang="en-US" dirty="0">
                <a:latin typeface="汉仪雅酷黑 65W" panose="020B0604020202020204" charset="-122"/>
                <a:ea typeface="汉仪雅酷黑 65W" panose="020B0604020202020204" charset="-122"/>
              </a:rPr>
              <a:t>）和核心的</a:t>
            </a:r>
            <a:r>
              <a:rPr lang="en-US" altLang="zh-CN" dirty="0">
                <a:latin typeface="汉仪雅酷黑 65W" panose="020B0604020202020204" charset="-122"/>
                <a:ea typeface="汉仪雅酷黑 65W" panose="020B0604020202020204" charset="-122"/>
              </a:rPr>
              <a:t>Java API </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 SE</a:t>
            </a:r>
            <a:r>
              <a:rPr lang="zh-CN" altLang="en-US" dirty="0">
                <a:latin typeface="汉仪雅酷黑 65W" panose="020B0604020202020204" charset="-122"/>
                <a:ea typeface="汉仪雅酷黑 65W" panose="020B0604020202020204" charset="-122"/>
              </a:rPr>
              <a:t>平台为设计和实现</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应用程序提供了一个安全、可靠、高效的开发平台。</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55580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平台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64732"/>
            <a:ext cx="8272463" cy="4247317"/>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2.Java</a:t>
            </a:r>
            <a:r>
              <a:rPr lang="zh-CN" altLang="en-US" sz="1800" kern="100" dirty="0">
                <a:effectLst/>
                <a:latin typeface="汉仪雅酷黑 65W" panose="020B0604020202020204" charset="-122"/>
                <a:ea typeface="汉仪雅酷黑 65W" panose="020B0604020202020204" charset="-122"/>
              </a:rPr>
              <a:t>企业版（</a:t>
            </a:r>
            <a:r>
              <a:rPr lang="en-US" altLang="zh-CN" sz="1800" kern="100" dirty="0">
                <a:effectLst/>
                <a:latin typeface="汉仪雅酷黑 65W" panose="020B0604020202020204" charset="-122"/>
                <a:ea typeface="汉仪雅酷黑 65W" panose="020B0604020202020204" charset="-122"/>
              </a:rPr>
              <a:t>Java EE</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 EE</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 Platform</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Enterprise Edition</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 EE </a:t>
            </a:r>
            <a:r>
              <a:rPr lang="zh-CN" altLang="zh-CN" sz="1800" kern="100" dirty="0">
                <a:effectLst/>
                <a:latin typeface="汉仪雅酷黑 65W" panose="020B0604020202020204" charset="-122"/>
                <a:ea typeface="汉仪雅酷黑 65W" panose="020B0604020202020204" charset="-122"/>
              </a:rPr>
              <a:t>是在</a:t>
            </a:r>
            <a:r>
              <a:rPr lang="en-US" altLang="zh-CN" sz="1800" kern="100" dirty="0">
                <a:effectLst/>
                <a:latin typeface="汉仪雅酷黑 65W" panose="020B0604020202020204" charset="-122"/>
                <a:ea typeface="汉仪雅酷黑 65W" panose="020B0604020202020204" charset="-122"/>
              </a:rPr>
              <a:t>Java SE </a:t>
            </a:r>
            <a:r>
              <a:rPr lang="zh-CN" altLang="zh-CN" sz="1800" kern="100" dirty="0">
                <a:effectLst/>
                <a:latin typeface="汉仪雅酷黑 65W" panose="020B0604020202020204" charset="-122"/>
                <a:ea typeface="汉仪雅酷黑 65W" panose="020B0604020202020204" charset="-122"/>
              </a:rPr>
              <a:t>的基础上构建的，它提供了</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服务、组件模型、管理和通信</a:t>
            </a:r>
            <a:r>
              <a:rPr lang="en-US" altLang="zh-CN" sz="1800" kern="100" dirty="0">
                <a:effectLst/>
                <a:latin typeface="汉仪雅酷黑 65W" panose="020B0604020202020204" charset="-122"/>
                <a:ea typeface="汉仪雅酷黑 65W" panose="020B0604020202020204" charset="-122"/>
              </a:rPr>
              <a:t>API</a:t>
            </a:r>
            <a:r>
              <a:rPr lang="zh-CN" altLang="zh-CN" sz="1800" kern="100" dirty="0">
                <a:effectLst/>
                <a:latin typeface="汉仪雅酷黑 65W" panose="020B0604020202020204" charset="-122"/>
                <a:ea typeface="汉仪雅酷黑 65W" panose="020B0604020202020204" charset="-122"/>
              </a:rPr>
              <a:t>，可以用来实现企业级的面向服务体系结构和</a:t>
            </a:r>
            <a:r>
              <a:rPr lang="en-US" altLang="zh-CN" sz="1800" kern="100" dirty="0">
                <a:effectLst/>
                <a:latin typeface="汉仪雅酷黑 65W" panose="020B0604020202020204" charset="-122"/>
                <a:ea typeface="汉仪雅酷黑 65W" panose="020B0604020202020204" charset="-122"/>
              </a:rPr>
              <a:t>Web 2.0 </a:t>
            </a:r>
            <a:r>
              <a:rPr lang="zh-CN" altLang="zh-CN" sz="1800" kern="100" dirty="0">
                <a:effectLst/>
                <a:latin typeface="汉仪雅酷黑 65W" panose="020B0604020202020204" charset="-122"/>
                <a:ea typeface="汉仪雅酷黑 65W" panose="020B0604020202020204" charset="-122"/>
              </a:rPr>
              <a:t>应用程序。</a:t>
            </a:r>
            <a:r>
              <a:rPr lang="zh-CN" altLang="en-US" sz="1800" kern="100" dirty="0">
                <a:effectLst/>
                <a:latin typeface="汉仪雅酷黑 65W" panose="020B0604020202020204" charset="-122"/>
                <a:ea typeface="汉仪雅酷黑 65W" panose="020B0604020202020204" charset="-122"/>
              </a:rPr>
              <a:t>目前</a:t>
            </a:r>
            <a:r>
              <a:rPr lang="en-US" altLang="zh-CN" sz="1800" kern="100" dirty="0">
                <a:effectLst/>
                <a:latin typeface="汉仪雅酷黑 65W" panose="020B0604020202020204" charset="-122"/>
                <a:ea typeface="汉仪雅酷黑 65W" panose="020B0604020202020204" charset="-122"/>
              </a:rPr>
              <a:t>Java EE</a:t>
            </a:r>
            <a:r>
              <a:rPr lang="zh-CN" altLang="zh-CN" sz="1800" kern="100" dirty="0">
                <a:effectLst/>
                <a:latin typeface="汉仪雅酷黑 65W" panose="020B0604020202020204" charset="-122"/>
                <a:ea typeface="汉仪雅酷黑 65W" panose="020B0604020202020204" charset="-122"/>
              </a:rPr>
              <a:t>开发平台已经集成了</a:t>
            </a:r>
            <a:r>
              <a:rPr lang="en-US" altLang="zh-CN" sz="1800" kern="100" dirty="0">
                <a:effectLst/>
                <a:latin typeface="汉仪雅酷黑 65W" panose="020B0604020202020204" charset="-122"/>
                <a:ea typeface="汉仪雅酷黑 65W" panose="020B0604020202020204" charset="-122"/>
              </a:rPr>
              <a:t>Java SE</a:t>
            </a:r>
            <a:r>
              <a:rPr lang="zh-CN" altLang="zh-CN" sz="1800" kern="100" dirty="0">
                <a:effectLst/>
                <a:latin typeface="汉仪雅酷黑 65W" panose="020B0604020202020204" charset="-122"/>
                <a:ea typeface="汉仪雅酷黑 65W" panose="020B0604020202020204" charset="-122"/>
              </a:rPr>
              <a:t>开发平台。</a:t>
            </a:r>
            <a:r>
              <a:rPr lang="en-US" altLang="zh-CN" sz="1800" kern="100" dirty="0">
                <a:effectLst/>
                <a:latin typeface="汉仪雅酷黑 65W" panose="020B0604020202020204" charset="-122"/>
                <a:ea typeface="汉仪雅酷黑 65W" panose="020B0604020202020204" charset="-122"/>
              </a:rPr>
              <a:t>Java EE</a:t>
            </a:r>
            <a:r>
              <a:rPr lang="zh-CN" altLang="zh-CN" sz="1800" kern="100" dirty="0">
                <a:effectLst/>
                <a:latin typeface="汉仪雅酷黑 65W" panose="020B0604020202020204" charset="-122"/>
                <a:ea typeface="汉仪雅酷黑 65W" panose="020B0604020202020204" charset="-122"/>
              </a:rPr>
              <a:t>开发平台允许企业级开发人员在编写应用程序时只需要设计和实现企业开发目标中的业务逻辑，而不需要花费过多的时间和成本在构建企业的基础计算架构上。</a:t>
            </a:r>
          </a:p>
          <a:p>
            <a:pPr indent="267970" algn="just"/>
            <a:endParaRPr lang="en-US" altLang="zh-CN" sz="1800" b="1" kern="100" dirty="0">
              <a:effectLst/>
              <a:latin typeface="汉仪雅酷黑 65W" panose="020B0604020202020204" charset="-122"/>
              <a:ea typeface="汉仪雅酷黑 65W" panose="020B0604020202020204" charset="-122"/>
            </a:endParaRPr>
          </a:p>
          <a:p>
            <a:pPr indent="267970" algn="just"/>
            <a:r>
              <a:rPr lang="en-US" altLang="zh-CN" sz="1800" b="1" kern="100" dirty="0">
                <a:effectLst/>
                <a:latin typeface="汉仪雅酷黑 65W" panose="020B0604020202020204" charset="-122"/>
                <a:ea typeface="汉仪雅酷黑 65W" panose="020B0604020202020204" charset="-122"/>
              </a:rPr>
              <a:t>3.Java</a:t>
            </a:r>
            <a:r>
              <a:rPr lang="zh-CN" altLang="zh-CN" sz="1800" b="1" kern="100" dirty="0">
                <a:effectLst/>
                <a:latin typeface="汉仪雅酷黑 65W" panose="020B0604020202020204" charset="-122"/>
                <a:ea typeface="汉仪雅酷黑 65W" panose="020B0604020202020204" charset="-122"/>
              </a:rPr>
              <a:t>嵌入式系统版 （</a:t>
            </a:r>
            <a:r>
              <a:rPr lang="en-US" altLang="zh-CN" sz="1800" b="1" kern="100" dirty="0">
                <a:effectLst/>
                <a:latin typeface="汉仪雅酷黑 65W" panose="020B0604020202020204" charset="-122"/>
                <a:ea typeface="汉仪雅酷黑 65W" panose="020B0604020202020204" charset="-122"/>
              </a:rPr>
              <a:t>Java ME</a:t>
            </a:r>
            <a:r>
              <a:rPr lang="zh-CN" altLang="zh-CN" sz="1800" b="1"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 ME</a:t>
            </a:r>
            <a:r>
              <a:rPr lang="zh-CN" altLang="en-US" kern="100" dirty="0">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 Platform</a:t>
            </a:r>
            <a:r>
              <a:rPr lang="zh-CN" altLang="en-US" kern="100" dirty="0">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Micro Edition</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 ME </a:t>
            </a:r>
            <a:r>
              <a:rPr lang="zh-CN" altLang="zh-CN" sz="1800" kern="100" dirty="0">
                <a:effectLst/>
                <a:latin typeface="汉仪雅酷黑 65W" panose="020B0604020202020204" charset="-122"/>
                <a:ea typeface="汉仪雅酷黑 65W" panose="020B0604020202020204" charset="-122"/>
              </a:rPr>
              <a:t>为在移动设备和嵌入式设备上运行的应用程序提供一个健壮且灵活的环境。</a:t>
            </a:r>
            <a:r>
              <a:rPr lang="en-US" altLang="zh-CN" sz="1800" kern="100" dirty="0">
                <a:effectLst/>
                <a:latin typeface="汉仪雅酷黑 65W" panose="020B0604020202020204" charset="-122"/>
                <a:ea typeface="汉仪雅酷黑 65W" panose="020B0604020202020204" charset="-122"/>
              </a:rPr>
              <a:t>Java ME</a:t>
            </a:r>
            <a:r>
              <a:rPr lang="zh-CN" altLang="zh-CN" sz="1800" kern="100" dirty="0">
                <a:effectLst/>
                <a:latin typeface="汉仪雅酷黑 65W" panose="020B0604020202020204" charset="-122"/>
                <a:ea typeface="汉仪雅酷黑 65W" panose="020B0604020202020204" charset="-122"/>
              </a:rPr>
              <a:t>中包括灵活的用户界面、健壮的安全模型、许多内置的网络协议。另外，</a:t>
            </a:r>
            <a:r>
              <a:rPr lang="en-US" altLang="zh-CN" sz="1800" kern="100" dirty="0">
                <a:effectLst/>
                <a:latin typeface="汉仪雅酷黑 65W" panose="020B0604020202020204" charset="-122"/>
                <a:ea typeface="汉仪雅酷黑 65W" panose="020B0604020202020204" charset="-122"/>
              </a:rPr>
              <a:t>Java ME</a:t>
            </a:r>
            <a:r>
              <a:rPr lang="zh-CN" altLang="zh-CN" sz="1800" kern="100" dirty="0">
                <a:effectLst/>
                <a:latin typeface="汉仪雅酷黑 65W" panose="020B0604020202020204" charset="-122"/>
                <a:ea typeface="汉仪雅酷黑 65W" panose="020B0604020202020204" charset="-122"/>
              </a:rPr>
              <a:t>支持可以动态下载的连网和离线应用程序。基于</a:t>
            </a:r>
            <a:r>
              <a:rPr lang="en-US" altLang="zh-CN" sz="1800" kern="100" dirty="0">
                <a:effectLst/>
                <a:latin typeface="汉仪雅酷黑 65W" panose="020B0604020202020204" charset="-122"/>
                <a:ea typeface="汉仪雅酷黑 65W" panose="020B0604020202020204" charset="-122"/>
              </a:rPr>
              <a:t>Java ME </a:t>
            </a:r>
            <a:r>
              <a:rPr lang="zh-CN" altLang="zh-CN" sz="1800" kern="100" dirty="0">
                <a:effectLst/>
                <a:latin typeface="汉仪雅酷黑 65W" panose="020B0604020202020204" charset="-122"/>
                <a:ea typeface="汉仪雅酷黑 65W" panose="020B0604020202020204" charset="-122"/>
              </a:rPr>
              <a:t>规范的应用程序只需编写一次，就可以运行在大部分移动设备或嵌入式设备，而且可以利用每个设备的本机功能。</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0269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64732"/>
            <a:ext cx="8272463" cy="1200329"/>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安装</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：转到</a:t>
            </a:r>
            <a:r>
              <a:rPr lang="en-US" altLang="zh-CN" sz="1800" kern="100" dirty="0">
                <a:effectLst/>
                <a:latin typeface="汉仪雅酷黑 65W" panose="020B0604020202020204" charset="-122"/>
                <a:ea typeface="汉仪雅酷黑 65W" panose="020B0604020202020204" charset="-122"/>
              </a:rPr>
              <a:t>Oracle</a:t>
            </a:r>
            <a:r>
              <a:rPr lang="zh-CN" altLang="en-US" sz="1800" kern="100" dirty="0">
                <a:effectLst/>
                <a:latin typeface="汉仪雅酷黑 65W" panose="020B0604020202020204" charset="-122"/>
                <a:ea typeface="汉仪雅酷黑 65W" panose="020B0604020202020204" charset="-122"/>
              </a:rPr>
              <a:t>公司官网</a:t>
            </a:r>
            <a:r>
              <a:rPr lang="en-US"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hlinkClick r:id="rId9"/>
              </a:rPr>
              <a:t>http://www.oracle.com</a:t>
            </a:r>
            <a:r>
              <a:rPr lang="en-US" altLang="zh-CN" sz="1800" kern="100" dirty="0">
                <a:effectLst/>
                <a:latin typeface="汉仪雅酷黑 65W" panose="020B0604020202020204" charset="-122"/>
                <a:ea typeface="汉仪雅酷黑 65W" panose="020B0604020202020204" charset="-122"/>
              </a:rPr>
              <a:t>)</a:t>
            </a:r>
            <a:r>
              <a:rPr lang="zh-CN" altLang="en-US" sz="1800" kern="100" dirty="0">
                <a:effectLst/>
                <a:latin typeface="汉仪雅酷黑 65W" panose="020B0604020202020204" charset="-122"/>
                <a:ea typeface="汉仪雅酷黑 65W" panose="020B0604020202020204" charset="-122"/>
              </a:rPr>
              <a:t>下载免费的</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安装包。下载后根据向导安装</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。在安装过程中需要记录</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的安装路径，因为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的安装路径需要在后续的系统环境变量设置过程中作为路径参数。只有在设置了系统环境变量后才能在控制台调用</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命令。以下是</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的安装目录。</a:t>
            </a:r>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a:extLst>
              <a:ext uri="{FF2B5EF4-FFF2-40B4-BE49-F238E27FC236}">
                <a16:creationId xmlns:a16="http://schemas.microsoft.com/office/drawing/2014/main" id="{40EC307F-F7B8-F7A1-0526-9D348AC30E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4195" y="2872105"/>
            <a:ext cx="44704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C8B127B9-D746-63F1-59A4-5EA24D675A6B}"/>
              </a:ext>
            </a:extLst>
          </p:cNvPr>
          <p:cNvSpPr txBox="1"/>
          <p:nvPr/>
        </p:nvSpPr>
        <p:spPr>
          <a:xfrm>
            <a:off x="2271791" y="5364559"/>
            <a:ext cx="3555207" cy="369332"/>
          </a:xfrm>
          <a:prstGeom prst="rect">
            <a:avLst/>
          </a:prstGeom>
          <a:noFill/>
        </p:spPr>
        <p:txBody>
          <a:bodyPr wrap="square" rtlCol="0">
            <a:spAutoFit/>
          </a:bodyPr>
          <a:lstStyle/>
          <a:p>
            <a:pPr algn="ctr"/>
            <a:r>
              <a:rPr lang="zh-CN" altLang="en-US" dirty="0"/>
              <a:t>图</a:t>
            </a:r>
            <a:r>
              <a:rPr lang="en-US" altLang="zh-CN" dirty="0"/>
              <a:t>2.2</a:t>
            </a:r>
            <a:r>
              <a:rPr lang="zh-CN" altLang="en-US" dirty="0"/>
              <a:t> </a:t>
            </a:r>
            <a:r>
              <a:rPr lang="en-US" altLang="zh-CN" dirty="0"/>
              <a:t>JDK</a:t>
            </a:r>
            <a:r>
              <a:rPr lang="zh-CN" altLang="en-US" dirty="0"/>
              <a:t>安装目录</a:t>
            </a:r>
          </a:p>
        </p:txBody>
      </p:sp>
    </p:spTree>
    <p:extLst>
      <p:ext uri="{BB962C8B-B14F-4D97-AF65-F5344CB8AC3E}">
        <p14:creationId xmlns:p14="http://schemas.microsoft.com/office/powerpoint/2010/main" val="243726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5542"/>
            <a:ext cx="8272463" cy="3970318"/>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由</a:t>
            </a:r>
            <a:r>
              <a:rPr lang="zh-CN" altLang="en-US" kern="100" dirty="0">
                <a:latin typeface="汉仪雅酷黑 65W" panose="020B0604020202020204" charset="-122"/>
                <a:ea typeface="汉仪雅酷黑 65W" panose="020B0604020202020204" charset="-122"/>
              </a:rPr>
              <a:t>上图</a:t>
            </a:r>
            <a:r>
              <a:rPr lang="zh-CN" altLang="en-US" sz="1800" kern="100" dirty="0">
                <a:effectLst/>
                <a:latin typeface="汉仪雅酷黑 65W" panose="020B0604020202020204" charset="-122"/>
                <a:ea typeface="汉仪雅酷黑 65W" panose="020B0604020202020204" charset="-122"/>
              </a:rPr>
              <a:t>可以看出，</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安装目录下包含多个文件夹和一些网页文件，它们各自的作用分别如下：</a:t>
            </a:r>
          </a:p>
          <a:p>
            <a:pPr marL="285750" indent="-285750" algn="just">
              <a:buFont typeface="Wingdings" panose="05000000000000000000" pitchFamily="2" charset="2"/>
              <a:buChar char="l"/>
            </a:pPr>
            <a:r>
              <a:rPr lang="en-US" altLang="zh-CN" sz="1800" kern="100" dirty="0">
                <a:effectLst/>
                <a:latin typeface="汉仪雅酷黑 65W" panose="020B0604020202020204" charset="-122"/>
                <a:ea typeface="汉仪雅酷黑 65W" panose="020B0604020202020204" charset="-122"/>
              </a:rPr>
              <a:t>bin</a:t>
            </a:r>
            <a:r>
              <a:rPr lang="zh-CN" altLang="en-US" sz="1800" kern="100" dirty="0">
                <a:effectLst/>
                <a:latin typeface="汉仪雅酷黑 65W" panose="020B0604020202020204" charset="-122"/>
                <a:ea typeface="汉仪雅酷黑 65W" panose="020B0604020202020204" charset="-122"/>
              </a:rPr>
              <a:t>目录：提供</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工具程序，包括</a:t>
            </a:r>
            <a:r>
              <a:rPr lang="en-US" altLang="zh-CN" sz="1800" kern="100" dirty="0" err="1">
                <a:effectLst/>
                <a:latin typeface="汉仪雅酷黑 65W" panose="020B0604020202020204" charset="-122"/>
                <a:ea typeface="汉仪雅酷黑 65W" panose="020B0604020202020204" charset="-122"/>
              </a:rPr>
              <a:t>Javac</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Javadoc</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Javapackager</a:t>
            </a:r>
            <a:r>
              <a:rPr lang="zh-CN" altLang="en-US" sz="1800" kern="100" dirty="0">
                <a:effectLst/>
                <a:latin typeface="汉仪雅酷黑 65W" panose="020B0604020202020204" charset="-122"/>
                <a:ea typeface="汉仪雅酷黑 65W" panose="020B0604020202020204" charset="-122"/>
              </a:rPr>
              <a:t>等可执行程序。其中，</a:t>
            </a:r>
            <a:r>
              <a:rPr lang="en-US" altLang="zh-CN" sz="1800" kern="100" dirty="0">
                <a:effectLst/>
                <a:latin typeface="汉仪雅酷黑 65W" panose="020B0604020202020204" charset="-122"/>
                <a:ea typeface="汉仪雅酷黑 65W" panose="020B0604020202020204" charset="-122"/>
              </a:rPr>
              <a:t>Javac.exe</a:t>
            </a:r>
            <a:r>
              <a:rPr lang="zh-CN" altLang="en-US" sz="1800" kern="100" dirty="0">
                <a:effectLst/>
                <a:latin typeface="汉仪雅酷黑 65W" panose="020B0604020202020204" charset="-122"/>
                <a:ea typeface="汉仪雅酷黑 65W" panose="020B0604020202020204" charset="-122"/>
              </a:rPr>
              <a:t>就是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的编译器，用来将</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源程序编译成字节码。</a:t>
            </a:r>
            <a:r>
              <a:rPr lang="en-US" altLang="zh-CN" sz="1800" kern="100" dirty="0">
                <a:effectLst/>
                <a:latin typeface="汉仪雅酷黑 65W" panose="020B0604020202020204" charset="-122"/>
                <a:ea typeface="汉仪雅酷黑 65W" panose="020B0604020202020204" charset="-122"/>
              </a:rPr>
              <a:t>Java.exe</a:t>
            </a:r>
            <a:r>
              <a:rPr lang="zh-CN" altLang="en-US" sz="1800" kern="100" dirty="0">
                <a:effectLst/>
                <a:latin typeface="汉仪雅酷黑 65W" panose="020B0604020202020204" charset="-122"/>
                <a:ea typeface="汉仪雅酷黑 65W" panose="020B0604020202020204" charset="-122"/>
              </a:rPr>
              <a:t>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的解释器，用于解释和执行已经转换成字节码的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应用程序。</a:t>
            </a:r>
            <a:r>
              <a:rPr lang="en-US" altLang="zh-CN" sz="1800" kern="100" dirty="0">
                <a:effectLst/>
                <a:latin typeface="汉仪雅酷黑 65W" panose="020B0604020202020204" charset="-122"/>
                <a:ea typeface="汉仪雅酷黑 65W" panose="020B0604020202020204" charset="-122"/>
              </a:rPr>
              <a:t>Javapackager.exe</a:t>
            </a:r>
            <a:r>
              <a:rPr lang="zh-CN" altLang="en-US" sz="1800" kern="100" dirty="0">
                <a:effectLst/>
                <a:latin typeface="汉仪雅酷黑 65W" panose="020B0604020202020204" charset="-122"/>
                <a:ea typeface="汉仪雅酷黑 65W" panose="020B0604020202020204" charset="-122"/>
              </a:rPr>
              <a:t>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提供的打包工具，开发一个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应用程序的最后一步就是将</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应用程序打包发布。</a:t>
            </a:r>
          </a:p>
          <a:p>
            <a:pPr marL="285750" indent="-285750" algn="just">
              <a:buFont typeface="Wingdings" panose="05000000000000000000" pitchFamily="2" charset="2"/>
              <a:buChar char="l"/>
            </a:pPr>
            <a:r>
              <a:rPr lang="en-US" altLang="zh-CN" sz="1800" kern="100" dirty="0" err="1">
                <a:effectLst/>
                <a:latin typeface="汉仪雅酷黑 65W" panose="020B0604020202020204" charset="-122"/>
                <a:ea typeface="汉仪雅酷黑 65W" panose="020B0604020202020204" charset="-122"/>
              </a:rPr>
              <a:t>db</a:t>
            </a:r>
            <a:r>
              <a:rPr lang="zh-CN" altLang="en-US" sz="1800" kern="100" dirty="0">
                <a:effectLst/>
                <a:latin typeface="汉仪雅酷黑 65W" panose="020B0604020202020204" charset="-122"/>
                <a:ea typeface="汉仪雅酷黑 65W" panose="020B0604020202020204" charset="-122"/>
              </a:rPr>
              <a:t>目录：</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附带的一个轻量级的数据库，该数据库的名称是</a:t>
            </a:r>
            <a:r>
              <a:rPr lang="en-US" altLang="zh-CN" sz="1800" kern="100" dirty="0">
                <a:effectLst/>
                <a:latin typeface="汉仪雅酷黑 65W" panose="020B0604020202020204" charset="-122"/>
                <a:ea typeface="汉仪雅酷黑 65W" panose="020B0604020202020204" charset="-122"/>
              </a:rPr>
              <a:t>Derby</a:t>
            </a:r>
            <a:r>
              <a:rPr lang="zh-CN" altLang="en-US" sz="1800" kern="100" dirty="0">
                <a:effectLst/>
                <a:latin typeface="汉仪雅酷黑 65W" panose="020B0604020202020204" charset="-122"/>
                <a:ea typeface="汉仪雅酷黑 65W" panose="020B0604020202020204" charset="-122"/>
              </a:rPr>
              <a:t>。</a:t>
            </a:r>
          </a:p>
          <a:p>
            <a:pPr marL="285750" indent="-285750" algn="just">
              <a:buFont typeface="Wingdings" panose="05000000000000000000" pitchFamily="2" charset="2"/>
              <a:buChar char="l"/>
            </a:pPr>
            <a:r>
              <a:rPr lang="en-US" altLang="zh-CN" sz="1800" kern="100" dirty="0">
                <a:effectLst/>
                <a:latin typeface="汉仪雅酷黑 65W" panose="020B0604020202020204" charset="-122"/>
                <a:ea typeface="汉仪雅酷黑 65W" panose="020B0604020202020204" charset="-122"/>
              </a:rPr>
              <a:t>include</a:t>
            </a:r>
            <a:r>
              <a:rPr lang="zh-CN" altLang="en-US" sz="1800" kern="100" dirty="0">
                <a:effectLst/>
                <a:latin typeface="汉仪雅酷黑 65W" panose="020B0604020202020204" charset="-122"/>
                <a:ea typeface="汉仪雅酷黑 65W" panose="020B0604020202020204" charset="-122"/>
              </a:rPr>
              <a:t>目录：存放用于本地方法的文件。</a:t>
            </a:r>
          </a:p>
          <a:p>
            <a:pPr marL="285750" indent="-285750" algn="just">
              <a:buFont typeface="Wingdings" panose="05000000000000000000" pitchFamily="2" charset="2"/>
              <a:buChar char="l"/>
            </a:pPr>
            <a:r>
              <a:rPr lang="en-US" altLang="zh-CN" sz="1800" kern="100" dirty="0" err="1">
                <a:effectLst/>
                <a:latin typeface="汉仪雅酷黑 65W" panose="020B0604020202020204" charset="-122"/>
                <a:ea typeface="汉仪雅酷黑 65W" panose="020B0604020202020204" charset="-122"/>
              </a:rPr>
              <a:t>jre</a:t>
            </a:r>
            <a:r>
              <a:rPr lang="zh-CN" altLang="en-US" sz="1800" kern="100" dirty="0">
                <a:effectLst/>
                <a:latin typeface="汉仪雅酷黑 65W" panose="020B0604020202020204" charset="-122"/>
                <a:ea typeface="汉仪雅酷黑 65W" panose="020B0604020202020204" charset="-122"/>
              </a:rPr>
              <a:t>目录：存放</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运行环境文件。</a:t>
            </a:r>
          </a:p>
          <a:p>
            <a:pPr marL="285750" indent="-285750" algn="just">
              <a:buFont typeface="Wingdings" panose="05000000000000000000" pitchFamily="2" charset="2"/>
              <a:buChar char="l"/>
            </a:pPr>
            <a:r>
              <a:rPr lang="en-US" altLang="zh-CN" sz="1800" kern="100" dirty="0">
                <a:effectLst/>
                <a:latin typeface="汉仪雅酷黑 65W" panose="020B0604020202020204" charset="-122"/>
                <a:ea typeface="汉仪雅酷黑 65W" panose="020B0604020202020204" charset="-122"/>
              </a:rPr>
              <a:t>lib</a:t>
            </a:r>
            <a:r>
              <a:rPr lang="zh-CN" altLang="en-US" sz="1800" kern="100" dirty="0">
                <a:effectLst/>
                <a:latin typeface="汉仪雅酷黑 65W" panose="020B0604020202020204" charset="-122"/>
                <a:ea typeface="汉仪雅酷黑 65W" panose="020B0604020202020204" charset="-122"/>
              </a:rPr>
              <a:t>目录：存放</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中的类。</a:t>
            </a:r>
          </a:p>
          <a:p>
            <a:pPr marL="285750" indent="-285750" algn="just">
              <a:buFont typeface="Wingdings" panose="05000000000000000000" pitchFamily="2" charset="2"/>
              <a:buChar char="l"/>
            </a:pPr>
            <a:r>
              <a:rPr lang="en-US" altLang="zh-CN" sz="1800" kern="100" dirty="0">
                <a:effectLst/>
                <a:latin typeface="汉仪雅酷黑 65W" panose="020B0604020202020204" charset="-122"/>
                <a:ea typeface="汉仪雅酷黑 65W" panose="020B0604020202020204" charset="-122"/>
              </a:rPr>
              <a:t>src.zip</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提供的</a:t>
            </a:r>
            <a:r>
              <a:rPr lang="en-US" altLang="zh-CN" sz="1800" kern="100" dirty="0">
                <a:effectLst/>
                <a:latin typeface="汉仪雅酷黑 65W" panose="020B0604020202020204" charset="-122"/>
                <a:ea typeface="汉仪雅酷黑 65W" panose="020B0604020202020204" charset="-122"/>
              </a:rPr>
              <a:t>API</a:t>
            </a:r>
            <a:r>
              <a:rPr lang="zh-CN" altLang="en-US" sz="1800" kern="100" dirty="0">
                <a:effectLst/>
                <a:latin typeface="汉仪雅酷黑 65W" panose="020B0604020202020204" charset="-122"/>
                <a:ea typeface="汉仪雅酷黑 65W" panose="020B0604020202020204" charset="-122"/>
              </a:rPr>
              <a:t>类的源代码压缩文件。如果</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开发者需要查看</a:t>
            </a:r>
            <a:r>
              <a:rPr lang="en-US" altLang="zh-CN" sz="1800" kern="100" dirty="0">
                <a:effectLst/>
                <a:latin typeface="汉仪雅酷黑 65W" panose="020B0604020202020204" charset="-122"/>
                <a:ea typeface="汉仪雅酷黑 65W" panose="020B0604020202020204" charset="-122"/>
              </a:rPr>
              <a:t>API</a:t>
            </a:r>
            <a:r>
              <a:rPr lang="zh-CN" altLang="en-US" sz="1800" kern="100" dirty="0">
                <a:effectLst/>
                <a:latin typeface="汉仪雅酷黑 65W" panose="020B0604020202020204" charset="-122"/>
                <a:ea typeface="汉仪雅酷黑 65W" panose="020B0604020202020204" charset="-122"/>
              </a:rPr>
              <a:t>的某些功能如何实现，可以查看这个文件中的源代码内容。</a:t>
            </a: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32897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918593"/>
            <a:ext cx="8272463" cy="3139321"/>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安装成功后，要想使用控制台来编译和运行</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程序，还需要配置系统环境变量</a:t>
            </a:r>
            <a:r>
              <a:rPr lang="en-US" altLang="zh-CN" sz="1800" kern="100" dirty="0">
                <a:effectLst/>
                <a:latin typeface="汉仪雅酷黑 65W" panose="020B0604020202020204" charset="-122"/>
                <a:ea typeface="汉仪雅酷黑 65W" panose="020B0604020202020204" charset="-122"/>
              </a:rPr>
              <a:t>Path</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JAVA_HOME</a:t>
            </a:r>
            <a:r>
              <a:rPr lang="zh-CN" altLang="en-US" sz="1800" kern="100" dirty="0">
                <a:effectLst/>
                <a:latin typeface="汉仪雅酷黑 65W" panose="020B0604020202020204" charset="-122"/>
                <a:ea typeface="汉仪雅酷黑 65W" panose="020B0604020202020204" charset="-122"/>
              </a:rPr>
              <a:t>和</a:t>
            </a:r>
            <a:r>
              <a:rPr lang="en-US" altLang="zh-CN" sz="1800" kern="100" dirty="0">
                <a:effectLst/>
                <a:latin typeface="汉仪雅酷黑 65W" panose="020B0604020202020204" charset="-122"/>
                <a:ea typeface="汉仪雅酷黑 65W" panose="020B0604020202020204" charset="-122"/>
              </a:rPr>
              <a:t>CLASSPATH</a:t>
            </a:r>
            <a:r>
              <a:rPr lang="zh-CN" altLang="en-US" sz="1800" kern="100" dirty="0">
                <a:effectLst/>
                <a:latin typeface="汉仪雅酷黑 65W" panose="020B0604020202020204" charset="-122"/>
                <a:ea typeface="汉仪雅酷黑 65W" panose="020B0604020202020204" charset="-122"/>
              </a:rPr>
              <a:t>。步骤如下：</a:t>
            </a:r>
          </a:p>
          <a:p>
            <a:pPr indent="266700" algn="just"/>
            <a:r>
              <a:rPr lang="en-US" altLang="zh-CN" sz="1800" kern="100" dirty="0">
                <a:effectLst/>
                <a:latin typeface="汉仪雅酷黑 65W" panose="020B0604020202020204" charset="-122"/>
                <a:ea typeface="汉仪雅酷黑 65W" panose="020B0604020202020204" charset="-122"/>
              </a:rPr>
              <a:t>(1)	</a:t>
            </a:r>
            <a:r>
              <a:rPr lang="zh-CN" altLang="en-US" sz="1800" kern="100" dirty="0">
                <a:effectLst/>
                <a:latin typeface="汉仪雅酷黑 65W" panose="020B0604020202020204" charset="-122"/>
                <a:ea typeface="汉仪雅酷黑 65W" panose="020B0604020202020204" charset="-122"/>
              </a:rPr>
              <a:t>在</a:t>
            </a:r>
            <a:r>
              <a:rPr lang="en-US" altLang="zh-CN" sz="1800" kern="100" dirty="0">
                <a:effectLst/>
                <a:latin typeface="汉仪雅酷黑 65W" panose="020B0604020202020204" charset="-122"/>
                <a:ea typeface="汉仪雅酷黑 65W" panose="020B0604020202020204" charset="-122"/>
              </a:rPr>
              <a:t>Windows“</a:t>
            </a:r>
            <a:r>
              <a:rPr lang="zh-CN" altLang="en-US" sz="1800" kern="100" dirty="0">
                <a:effectLst/>
                <a:latin typeface="汉仪雅酷黑 65W" panose="020B0604020202020204" charset="-122"/>
                <a:ea typeface="汉仪雅酷黑 65W" panose="020B0604020202020204" charset="-122"/>
              </a:rPr>
              <a:t>系统”属性里选择“高级系统设置”选项，弹出“系统属性”对话框，选择“高级”选项卡。在下面找到“环境变量”按钮；</a:t>
            </a:r>
          </a:p>
          <a:p>
            <a:pPr indent="266700" algn="just"/>
            <a:r>
              <a:rPr lang="en-US" altLang="zh-CN" sz="1800" kern="100" dirty="0">
                <a:effectLst/>
                <a:latin typeface="汉仪雅酷黑 65W" panose="020B0604020202020204" charset="-122"/>
                <a:ea typeface="汉仪雅酷黑 65W" panose="020B0604020202020204" charset="-122"/>
              </a:rPr>
              <a:t>(2)	</a:t>
            </a:r>
            <a:r>
              <a:rPr lang="zh-CN" altLang="en-US" sz="1800" kern="100" dirty="0">
                <a:effectLst/>
                <a:latin typeface="汉仪雅酷黑 65W" panose="020B0604020202020204" charset="-122"/>
                <a:ea typeface="汉仪雅酷黑 65W" panose="020B0604020202020204" charset="-122"/>
              </a:rPr>
              <a:t>在“系统变量”里新建一个名字叫“</a:t>
            </a:r>
            <a:r>
              <a:rPr lang="en-US" altLang="zh-CN" sz="1800" kern="100" dirty="0">
                <a:effectLst/>
                <a:latin typeface="汉仪雅酷黑 65W" panose="020B0604020202020204" charset="-122"/>
                <a:ea typeface="汉仪雅酷黑 65W" panose="020B0604020202020204" charset="-122"/>
              </a:rPr>
              <a:t>JAVA_HOME”</a:t>
            </a:r>
            <a:r>
              <a:rPr lang="zh-CN" altLang="en-US" sz="1800" kern="100" dirty="0">
                <a:effectLst/>
                <a:latin typeface="汉仪雅酷黑 65W" panose="020B0604020202020204" charset="-122"/>
                <a:ea typeface="汉仪雅酷黑 65W" panose="020B0604020202020204" charset="-122"/>
              </a:rPr>
              <a:t>的变量，设置该变量的值为</a:t>
            </a:r>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的安装路径。例如为 </a:t>
            </a:r>
            <a:r>
              <a:rPr lang="en-US" altLang="zh-CN" sz="1800" kern="100" dirty="0">
                <a:effectLst/>
                <a:latin typeface="汉仪雅酷黑 65W" panose="020B0604020202020204" charset="-122"/>
                <a:ea typeface="汉仪雅酷黑 65W" panose="020B0604020202020204" charset="-122"/>
              </a:rPr>
              <a:t>D:\Java\ jdk1.7.0_65</a:t>
            </a:r>
            <a:r>
              <a:rPr lang="zh-CN" altLang="en-US" sz="1800" kern="100" dirty="0">
                <a:effectLst/>
                <a:latin typeface="汉仪雅酷黑 65W" panose="020B0604020202020204" charset="-122"/>
                <a:ea typeface="汉仪雅酷黑 65W" panose="020B0604020202020204" charset="-122"/>
              </a:rPr>
              <a:t>；</a:t>
            </a:r>
          </a:p>
          <a:p>
            <a:pPr indent="266700" algn="just"/>
            <a:r>
              <a:rPr lang="en-US" altLang="zh-CN" sz="1800" kern="100" dirty="0">
                <a:effectLst/>
                <a:latin typeface="汉仪雅酷黑 65W" panose="020B0604020202020204" charset="-122"/>
                <a:ea typeface="汉仪雅酷黑 65W" panose="020B0604020202020204" charset="-122"/>
              </a:rPr>
              <a:t>(3)	</a:t>
            </a:r>
            <a:r>
              <a:rPr lang="zh-CN" altLang="en-US" sz="1800" kern="100" dirty="0">
                <a:effectLst/>
                <a:latin typeface="汉仪雅酷黑 65W" panose="020B0604020202020204" charset="-122"/>
                <a:ea typeface="汉仪雅酷黑 65W" panose="020B0604020202020204" charset="-122"/>
              </a:rPr>
              <a:t>找到</a:t>
            </a:r>
            <a:r>
              <a:rPr lang="en-US" altLang="zh-CN" sz="1800" kern="100" dirty="0">
                <a:effectLst/>
                <a:latin typeface="汉仪雅酷黑 65W" panose="020B0604020202020204" charset="-122"/>
                <a:ea typeface="汉仪雅酷黑 65W" panose="020B0604020202020204" charset="-122"/>
              </a:rPr>
              <a:t>Path</a:t>
            </a:r>
            <a:r>
              <a:rPr lang="zh-CN" altLang="en-US" sz="1800" kern="100" dirty="0">
                <a:effectLst/>
                <a:latin typeface="汉仪雅酷黑 65W" panose="020B0604020202020204" charset="-122"/>
                <a:ea typeface="汉仪雅酷黑 65W" panose="020B0604020202020204" charset="-122"/>
              </a:rPr>
              <a:t>变量，在其前面加上 </a:t>
            </a:r>
            <a:r>
              <a:rPr lang="en-US" altLang="zh-CN" sz="1800" kern="100" dirty="0">
                <a:effectLst/>
                <a:latin typeface="汉仪雅酷黑 65W" panose="020B0604020202020204" charset="-122"/>
                <a:ea typeface="汉仪雅酷黑 65W" panose="020B0604020202020204" charset="-122"/>
              </a:rPr>
              <a:t>%JAVA_HOME%\bin; %JAVA_HOME% \</a:t>
            </a:r>
            <a:r>
              <a:rPr lang="en-US" altLang="zh-CN" sz="1800" kern="100" dirty="0" err="1">
                <a:effectLst/>
                <a:latin typeface="汉仪雅酷黑 65W" panose="020B0604020202020204" charset="-122"/>
                <a:ea typeface="汉仪雅酷黑 65W" panose="020B0604020202020204" charset="-122"/>
              </a:rPr>
              <a:t>jre</a:t>
            </a:r>
            <a:r>
              <a:rPr lang="en-US" altLang="zh-CN" sz="1800" kern="100" dirty="0">
                <a:effectLst/>
                <a:latin typeface="汉仪雅酷黑 65W" panose="020B0604020202020204" charset="-122"/>
                <a:ea typeface="汉仪雅酷黑 65W" panose="020B0604020202020204" charset="-122"/>
              </a:rPr>
              <a:t>\bin; </a:t>
            </a:r>
            <a:r>
              <a:rPr lang="zh-CN" altLang="en-US" sz="1800" kern="100" dirty="0">
                <a:effectLst/>
                <a:latin typeface="汉仪雅酷黑 65W" panose="020B0604020202020204" charset="-122"/>
                <a:ea typeface="汉仪雅酷黑 65W" panose="020B0604020202020204" charset="-122"/>
              </a:rPr>
              <a:t>（注意：这里的分号不能省略）；</a:t>
            </a:r>
          </a:p>
          <a:p>
            <a:pPr indent="266700" algn="just"/>
            <a:r>
              <a:rPr lang="en-US" altLang="zh-CN" sz="1800" kern="100" dirty="0">
                <a:effectLst/>
                <a:latin typeface="汉仪雅酷黑 65W" panose="020B0604020202020204" charset="-122"/>
                <a:ea typeface="汉仪雅酷黑 65W" panose="020B0604020202020204" charset="-122"/>
              </a:rPr>
              <a:t>(4)	</a:t>
            </a:r>
            <a:r>
              <a:rPr lang="zh-CN" altLang="en-US" sz="1800" kern="100" dirty="0">
                <a:effectLst/>
                <a:latin typeface="汉仪雅酷黑 65W" panose="020B0604020202020204" charset="-122"/>
                <a:ea typeface="汉仪雅酷黑 65W" panose="020B0604020202020204" charset="-122"/>
              </a:rPr>
              <a:t>新建环境变量</a:t>
            </a:r>
            <a:r>
              <a:rPr lang="en-US" altLang="zh-CN" sz="1800" kern="100" dirty="0">
                <a:effectLst/>
                <a:latin typeface="汉仪雅酷黑 65W" panose="020B0604020202020204" charset="-122"/>
                <a:ea typeface="汉仪雅酷黑 65W" panose="020B0604020202020204" charset="-122"/>
              </a:rPr>
              <a:t>CLASSPATH</a:t>
            </a:r>
            <a:r>
              <a:rPr lang="zh-CN" altLang="en-US" sz="1800" kern="100" dirty="0">
                <a:effectLst/>
                <a:latin typeface="汉仪雅酷黑 65W" panose="020B0604020202020204" charset="-122"/>
                <a:ea typeface="汉仪雅酷黑 65W" panose="020B0604020202020204" charset="-122"/>
              </a:rPr>
              <a:t>。在</a:t>
            </a:r>
            <a:r>
              <a:rPr lang="en-US" altLang="zh-CN" sz="1800" kern="100" dirty="0">
                <a:effectLst/>
                <a:latin typeface="汉仪雅酷黑 65W" panose="020B0604020202020204" charset="-122"/>
                <a:ea typeface="汉仪雅酷黑 65W" panose="020B0604020202020204" charset="-122"/>
              </a:rPr>
              <a:t>CLASSPATH</a:t>
            </a:r>
            <a:r>
              <a:rPr lang="zh-CN" altLang="en-US" sz="1800" kern="100" dirty="0">
                <a:effectLst/>
                <a:latin typeface="汉仪雅酷黑 65W" panose="020B0604020202020204" charset="-122"/>
                <a:ea typeface="汉仪雅酷黑 65W" panose="020B0604020202020204" charset="-122"/>
              </a:rPr>
              <a:t>项中添加以下内容：</a:t>
            </a:r>
          </a:p>
          <a:p>
            <a:pPr indent="266700" algn="just"/>
            <a:r>
              <a:rPr lang="en-US" altLang="zh-CN" sz="1800" kern="100" dirty="0">
                <a:effectLst/>
                <a:latin typeface="汉仪雅酷黑 65W" panose="020B0604020202020204" charset="-122"/>
                <a:ea typeface="汉仪雅酷黑 65W" panose="020B0604020202020204" charset="-122"/>
              </a:rPr>
              <a:t>%JAVA_HOME%\lib\dt.jar; %JAVA_HOME%\lib\tools.jar; </a:t>
            </a:r>
          </a:p>
          <a:p>
            <a:pPr indent="266700" algn="just"/>
            <a:r>
              <a:rPr lang="en-US" altLang="zh-CN" sz="1800" kern="100" dirty="0">
                <a:effectLst/>
                <a:latin typeface="汉仪雅酷黑 65W" panose="020B0604020202020204" charset="-122"/>
                <a:ea typeface="汉仪雅酷黑 65W" panose="020B0604020202020204" charset="-122"/>
              </a:rPr>
              <a:t>%JAVA_HOME%\</a:t>
            </a:r>
            <a:r>
              <a:rPr lang="en-US" altLang="zh-CN" sz="1800" kern="100" dirty="0" err="1">
                <a:effectLst/>
                <a:latin typeface="汉仪雅酷黑 65W" panose="020B0604020202020204" charset="-122"/>
                <a:ea typeface="汉仪雅酷黑 65W" panose="020B0604020202020204" charset="-122"/>
              </a:rPr>
              <a:t>jre</a:t>
            </a:r>
            <a:r>
              <a:rPr lang="en-US" altLang="zh-CN" sz="1800" kern="100" dirty="0">
                <a:effectLst/>
                <a:latin typeface="汉仪雅酷黑 65W" panose="020B0604020202020204" charset="-122"/>
                <a:ea typeface="汉仪雅酷黑 65W" panose="020B0604020202020204" charset="-122"/>
              </a:rPr>
              <a:t>\lib\rt.jar;</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0608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972771"/>
            <a:ext cx="8272463" cy="646331"/>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JDK</a:t>
            </a:r>
            <a:r>
              <a:rPr lang="zh-CN" altLang="en-US" sz="1800" kern="100" dirty="0">
                <a:effectLst/>
                <a:latin typeface="汉仪雅酷黑 65W" panose="020B0604020202020204" charset="-122"/>
                <a:ea typeface="汉仪雅酷黑 65W" panose="020B0604020202020204" charset="-122"/>
              </a:rPr>
              <a:t>安装配置完成后，在命令提示符下执行</a:t>
            </a:r>
            <a:r>
              <a:rPr lang="en-US" altLang="zh-CN" sz="1800" kern="100" dirty="0" err="1">
                <a:effectLst/>
                <a:latin typeface="汉仪雅酷黑 65W" panose="020B0604020202020204" charset="-122"/>
                <a:ea typeface="汉仪雅酷黑 65W" panose="020B0604020202020204" charset="-122"/>
              </a:rPr>
              <a:t>javac</a:t>
            </a:r>
            <a:r>
              <a:rPr lang="zh-CN" altLang="en-US" sz="1800" kern="100" dirty="0">
                <a:effectLst/>
                <a:latin typeface="汉仪雅酷黑 65W" panose="020B0604020202020204" charset="-122"/>
                <a:ea typeface="汉仪雅酷黑 65W" panose="020B0604020202020204" charset="-122"/>
              </a:rPr>
              <a:t>命令，如果出现如下图所示的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命令使用帮助信息，则说明安装配置正确。</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4" name="Picture 2" descr="Q6QN45@A[0JZ8_`LFQ7$@W4">
            <a:extLst>
              <a:ext uri="{FF2B5EF4-FFF2-40B4-BE49-F238E27FC236}">
                <a16:creationId xmlns:a16="http://schemas.microsoft.com/office/drawing/2014/main" id="{7A360986-2EF3-EC8B-26F2-9A36839CDB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454"/>
          <a:stretch>
            <a:fillRect/>
          </a:stretch>
        </p:blipFill>
        <p:spPr bwMode="auto">
          <a:xfrm>
            <a:off x="2609850" y="2970664"/>
            <a:ext cx="3446780" cy="228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38F386C-4EAE-4401-87CE-51A98D1C6906}"/>
              </a:ext>
            </a:extLst>
          </p:cNvPr>
          <p:cNvSpPr txBox="1"/>
          <p:nvPr/>
        </p:nvSpPr>
        <p:spPr>
          <a:xfrm>
            <a:off x="3047365" y="5382335"/>
            <a:ext cx="2571750" cy="369332"/>
          </a:xfrm>
          <a:prstGeom prst="rect">
            <a:avLst/>
          </a:prstGeom>
          <a:noFill/>
        </p:spPr>
        <p:txBody>
          <a:bodyPr wrap="square" rtlCol="0">
            <a:spAutoFit/>
          </a:bodyPr>
          <a:lstStyle/>
          <a:p>
            <a:r>
              <a:rPr lang="zh-CN" altLang="en-US" dirty="0"/>
              <a:t>图</a:t>
            </a:r>
            <a:r>
              <a:rPr lang="en-US" altLang="zh-CN" dirty="0"/>
              <a:t>2.3 </a:t>
            </a:r>
            <a:r>
              <a:rPr lang="zh-CN" altLang="en-US" dirty="0"/>
              <a:t>测试安装配置</a:t>
            </a:r>
          </a:p>
        </p:txBody>
      </p:sp>
    </p:spTree>
    <p:extLst>
      <p:ext uri="{BB962C8B-B14F-4D97-AF65-F5344CB8AC3E}">
        <p14:creationId xmlns:p14="http://schemas.microsoft.com/office/powerpoint/2010/main" val="374321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40531" y="2507871"/>
            <a:ext cx="8272463" cy="2031325"/>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在完成了开发包的安装后，就可以开始用</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程序设计语言编写程序代码。初学者建议首先使用</a:t>
            </a:r>
            <a:r>
              <a:rPr lang="en-US" altLang="zh-CN" sz="1800" kern="100" dirty="0">
                <a:effectLst/>
                <a:latin typeface="汉仪雅酷黑 65W" panose="020B0604020202020204" charset="-122"/>
                <a:ea typeface="汉仪雅酷黑 65W" panose="020B0604020202020204" charset="-122"/>
              </a:rPr>
              <a:t>Windows</a:t>
            </a:r>
            <a:r>
              <a:rPr lang="zh-CN" altLang="en-US" sz="1800" kern="100" dirty="0">
                <a:effectLst/>
                <a:latin typeface="汉仪雅酷黑 65W" panose="020B0604020202020204" charset="-122"/>
                <a:ea typeface="汉仪雅酷黑 65W" panose="020B0604020202020204" charset="-122"/>
              </a:rPr>
              <a:t>下的“记事本”文本编辑器来编写</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程序。开发者在能熟练编写</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程序后可以考虑使用下列的集成开发环境（</a:t>
            </a:r>
            <a:r>
              <a:rPr lang="en-US" altLang="zh-CN" sz="1800" kern="100" dirty="0">
                <a:effectLst/>
                <a:latin typeface="汉仪雅酷黑 65W" panose="020B0604020202020204" charset="-122"/>
                <a:ea typeface="汉仪雅酷黑 65W" panose="020B0604020202020204" charset="-122"/>
              </a:rPr>
              <a:t>IDE</a:t>
            </a:r>
            <a:r>
              <a:rPr lang="zh-CN" altLang="en-US" sz="1800" kern="100" dirty="0">
                <a:effectLst/>
                <a:latin typeface="汉仪雅酷黑 65W" panose="020B0604020202020204" charset="-122"/>
                <a:ea typeface="汉仪雅酷黑 65W" panose="020B0604020202020204" charset="-122"/>
              </a:rPr>
              <a:t>）之一来帮助编写和调试程序。当今最流行的</a:t>
            </a:r>
            <a:r>
              <a:rPr lang="en-US" altLang="zh-CN" sz="1800" kern="100" dirty="0">
                <a:effectLst/>
                <a:latin typeface="汉仪雅酷黑 65W" panose="020B0604020202020204" charset="-122"/>
                <a:ea typeface="汉仪雅酷黑 65W" panose="020B0604020202020204" charset="-122"/>
              </a:rPr>
              <a:t>IDE</a:t>
            </a:r>
            <a:r>
              <a:rPr lang="zh-CN" altLang="en-US" sz="1800" kern="100" dirty="0">
                <a:effectLst/>
                <a:latin typeface="汉仪雅酷黑 65W" panose="020B0604020202020204" charset="-122"/>
                <a:ea typeface="汉仪雅酷黑 65W" panose="020B0604020202020204" charset="-122"/>
              </a:rPr>
              <a:t>有</a:t>
            </a:r>
            <a:r>
              <a:rPr lang="en-US" altLang="zh-CN" sz="1800" kern="100" dirty="0" err="1">
                <a:effectLst/>
                <a:latin typeface="汉仪雅酷黑 65W" panose="020B0604020202020204" charset="-122"/>
                <a:ea typeface="汉仪雅酷黑 65W" panose="020B0604020202020204" charset="-122"/>
              </a:rPr>
              <a:t>Intellij</a:t>
            </a:r>
            <a:r>
              <a:rPr lang="en-US" altLang="zh-CN" sz="1800" kern="100" dirty="0">
                <a:effectLst/>
                <a:latin typeface="汉仪雅酷黑 65W" panose="020B0604020202020204" charset="-122"/>
                <a:ea typeface="汉仪雅酷黑 65W" panose="020B0604020202020204" charset="-122"/>
              </a:rPr>
              <a:t> IDEA</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Eclipse</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Myeclipse</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Jbuilder</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Jdeveloper</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Netbeans</a:t>
            </a:r>
            <a:r>
              <a:rPr lang="zh-CN" altLang="en-US"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JCreator</a:t>
            </a:r>
            <a:r>
              <a:rPr lang="zh-CN" altLang="en-US" sz="1800" kern="100" dirty="0">
                <a:effectLst/>
                <a:latin typeface="汉仪雅酷黑 65W" panose="020B0604020202020204" charset="-122"/>
                <a:ea typeface="汉仪雅酷黑 65W" panose="020B0604020202020204" charset="-122"/>
              </a:rPr>
              <a:t>等。</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en-US" kern="100" dirty="0">
                <a:latin typeface="汉仪雅酷黑 65W" panose="020B0604020202020204" charset="-122"/>
                <a:ea typeface="汉仪雅酷黑 65W" panose="020B0604020202020204" charset="-122"/>
              </a:rPr>
              <a:t>使用</a:t>
            </a:r>
            <a:r>
              <a:rPr lang="en-US" altLang="zh-CN" kern="100" dirty="0" err="1">
                <a:latin typeface="汉仪雅酷黑 65W" panose="020B0604020202020204" charset="-122"/>
                <a:ea typeface="汉仪雅酷黑 65W" panose="020B0604020202020204" charset="-122"/>
              </a:rPr>
              <a:t>Intellij</a:t>
            </a:r>
            <a:r>
              <a:rPr lang="en-US" altLang="zh-CN" kern="100" dirty="0">
                <a:latin typeface="汉仪雅酷黑 65W" panose="020B0604020202020204" charset="-122"/>
                <a:ea typeface="汉仪雅酷黑 65W" panose="020B0604020202020204" charset="-122"/>
              </a:rPr>
              <a:t> IDEA</a:t>
            </a:r>
            <a:r>
              <a:rPr lang="zh-CN" altLang="en-US" kern="100" dirty="0">
                <a:latin typeface="汉仪雅酷黑 65W" panose="020B0604020202020204" charset="-122"/>
                <a:ea typeface="汉仪雅酷黑 65W" panose="020B0604020202020204" charset="-122"/>
              </a:rPr>
              <a:t>等新型开发</a:t>
            </a:r>
            <a:r>
              <a:rPr lang="en-US" altLang="zh-CN" kern="100" dirty="0">
                <a:latin typeface="汉仪雅酷黑 65W" panose="020B0604020202020204" charset="-122"/>
                <a:ea typeface="汉仪雅酷黑 65W" panose="020B0604020202020204" charset="-122"/>
              </a:rPr>
              <a:t>IDE</a:t>
            </a:r>
            <a:r>
              <a:rPr lang="zh-CN" altLang="en-US" kern="100" dirty="0">
                <a:latin typeface="汉仪雅酷黑 65W" panose="020B0604020202020204" charset="-122"/>
                <a:ea typeface="汉仪雅酷黑 65W" panose="020B0604020202020204" charset="-122"/>
              </a:rPr>
              <a:t>可以自动化地配置系统环境变量，导入</a:t>
            </a:r>
            <a:r>
              <a:rPr lang="en-US" altLang="zh-CN" kern="100" dirty="0">
                <a:latin typeface="汉仪雅酷黑 65W" panose="020B0604020202020204" charset="-122"/>
                <a:ea typeface="汉仪雅酷黑 65W" panose="020B0604020202020204" charset="-122"/>
              </a:rPr>
              <a:t>POM</a:t>
            </a:r>
            <a:r>
              <a:rPr lang="zh-CN" altLang="en-US" kern="100" dirty="0">
                <a:latin typeface="汉仪雅酷黑 65W" panose="020B0604020202020204" charset="-122"/>
                <a:ea typeface="汉仪雅酷黑 65W" panose="020B0604020202020204" charset="-122"/>
              </a:rPr>
              <a:t>依赖等。</a:t>
            </a:r>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3429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0"/>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1"/>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2"/>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3"/>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6911340" y="227965"/>
            <a:ext cx="2143125" cy="307975"/>
            <a:chOff x="3716" y="3214"/>
            <a:chExt cx="8453" cy="485"/>
          </a:xfrm>
        </p:grpSpPr>
        <p:sp>
          <p:nvSpPr>
            <p:cNvPr id="8" name="文本框 7"/>
            <p:cNvSpPr txBox="1"/>
            <p:nvPr>
              <p:custDataLst>
                <p:tags r:id="rId8"/>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基础</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15"/>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p>
        </p:txBody>
      </p:sp>
      <p:sp>
        <p:nvSpPr>
          <p:cNvPr id="16" name="文本框 15"/>
          <p:cNvSpPr txBox="1"/>
          <p:nvPr/>
        </p:nvSpPr>
        <p:spPr>
          <a:xfrm>
            <a:off x="1976755" y="1845310"/>
            <a:ext cx="4763770" cy="1894814"/>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rPr>
              <a:t></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了解常用的</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内置对象的用法。</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容器的特性。</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掌握使用</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JSP</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内置对象进行</a:t>
            </a: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Web</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开发的过程。</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4"/>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a:off x="1981200" y="4206240"/>
            <a:ext cx="503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7"/>
            </p:custDataLst>
          </p:nvPr>
        </p:nvPicPr>
        <p:blipFill>
          <a:blip r:embed="rId16"/>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2.2</a:t>
            </a:r>
            <a:r>
              <a:rPr lang="zh-CN" altLang="en-US" dirty="0">
                <a:latin typeface="汉仪雅酷黑 65W" panose="020B0604020202020204" charset="-122"/>
                <a:ea typeface="汉仪雅酷黑 65W" panose="020B0604020202020204" charset="-122"/>
                <a:cs typeface="汉仪雅酷黑 65W" panose="020B0604020202020204" charset="-122"/>
              </a:rPr>
              <a:t> 开发环境的搭建</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416930"/>
            <a:ext cx="8272463" cy="2031325"/>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程序有下列三种类型：</a:t>
            </a:r>
            <a:r>
              <a:rPr lang="en-US" altLang="zh-CN" sz="1800" kern="100" dirty="0">
                <a:effectLst/>
                <a:latin typeface="汉仪雅酷黑 65W" panose="020B0604020202020204" charset="-122"/>
                <a:ea typeface="汉仪雅酷黑 65W" panose="020B0604020202020204" charset="-122"/>
              </a:rPr>
              <a:t>Application</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Applet</a:t>
            </a:r>
            <a:r>
              <a:rPr lang="zh-CN" altLang="en-US" kern="100" dirty="0">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Servlet。</a:t>
            </a:r>
          </a:p>
          <a:p>
            <a:pPr indent="266700" algn="just"/>
            <a:r>
              <a:rPr lang="en-US" altLang="zh-CN" sz="1800" kern="100" dirty="0">
                <a:effectLst/>
                <a:latin typeface="汉仪雅酷黑 65W" panose="020B0604020202020204" charset="-122"/>
                <a:ea typeface="汉仪雅酷黑 65W" panose="020B0604020202020204" charset="-122"/>
              </a:rPr>
              <a:t>Application</a:t>
            </a:r>
            <a:r>
              <a:rPr lang="zh-CN" altLang="zh-CN" sz="1800" kern="100" dirty="0">
                <a:effectLst/>
                <a:latin typeface="汉仪雅酷黑 65W" panose="020B0604020202020204" charset="-122"/>
                <a:ea typeface="汉仪雅酷黑 65W" panose="020B0604020202020204" charset="-122"/>
              </a:rPr>
              <a:t>类型是</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程序最常见的应用形式，常被称为“</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应用程序”。</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应用程序在安装了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a:t>
            </a:r>
            <a:r>
              <a:rPr lang="en-US" altLang="zh-CN" sz="1800" kern="100" dirty="0">
                <a:effectLst/>
                <a:latin typeface="汉仪雅酷黑 65W" panose="020B0604020202020204" charset="-122"/>
                <a:ea typeface="汉仪雅酷黑 65W" panose="020B0604020202020204" charset="-122"/>
              </a:rPr>
              <a:t>JVM</a:t>
            </a:r>
            <a:r>
              <a:rPr lang="zh-CN" altLang="zh-CN" sz="1800" kern="100" dirty="0">
                <a:effectLst/>
                <a:latin typeface="汉仪雅酷黑 65W" panose="020B0604020202020204" charset="-122"/>
                <a:ea typeface="汉仪雅酷黑 65W" panose="020B0604020202020204" charset="-122"/>
              </a:rPr>
              <a:t>）的计算机上都可以直接运行。</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Applet</a:t>
            </a:r>
            <a:r>
              <a:rPr lang="zh-CN" altLang="zh-CN" sz="1800" kern="100" dirty="0">
                <a:effectLst/>
                <a:latin typeface="汉仪雅酷黑 65W" panose="020B0604020202020204" charset="-122"/>
                <a:ea typeface="汉仪雅酷黑 65W" panose="020B0604020202020204" charset="-122"/>
              </a:rPr>
              <a:t>类型是嵌入在</a:t>
            </a:r>
            <a:r>
              <a:rPr lang="en-US" altLang="zh-CN" sz="1800" kern="100" dirty="0">
                <a:effectLst/>
                <a:latin typeface="汉仪雅酷黑 65W" panose="020B0604020202020204" charset="-122"/>
                <a:ea typeface="汉仪雅酷黑 65W" panose="020B0604020202020204" charset="-122"/>
              </a:rPr>
              <a:t>HTML</a:t>
            </a:r>
            <a:r>
              <a:rPr lang="zh-CN" altLang="zh-CN" sz="1800" kern="100" dirty="0">
                <a:effectLst/>
                <a:latin typeface="汉仪雅酷黑 65W" panose="020B0604020202020204" charset="-122"/>
                <a:ea typeface="汉仪雅酷黑 65W" panose="020B0604020202020204" charset="-122"/>
              </a:rPr>
              <a:t>中的脚本程序，运行在</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客户端的浏览器上，常被称为“</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小应用程序”。</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Servlet</a:t>
            </a:r>
            <a:r>
              <a:rPr lang="zh-CN" altLang="zh-CN" sz="1800" kern="100" dirty="0">
                <a:effectLst/>
                <a:latin typeface="汉仪雅酷黑 65W" panose="020B0604020202020204" charset="-122"/>
                <a:ea typeface="汉仪雅酷黑 65W" panose="020B0604020202020204" charset="-122"/>
              </a:rPr>
              <a:t>类型主要运行在</a:t>
            </a:r>
            <a:r>
              <a:rPr lang="en-US" altLang="zh-CN" sz="1800" kern="100" dirty="0">
                <a:effectLst/>
                <a:latin typeface="汉仪雅酷黑 65W" panose="020B0604020202020204" charset="-122"/>
                <a:ea typeface="汉仪雅酷黑 65W" panose="020B0604020202020204" charset="-122"/>
              </a:rPr>
              <a:t>Web</a:t>
            </a:r>
            <a:r>
              <a:rPr lang="zh-CN" altLang="zh-CN" sz="1800" kern="100" dirty="0">
                <a:effectLst/>
                <a:latin typeface="汉仪雅酷黑 65W" panose="020B0604020202020204" charset="-122"/>
                <a:ea typeface="汉仪雅酷黑 65W" panose="020B0604020202020204" charset="-122"/>
              </a:rPr>
              <a:t>服务器上，常被称为“</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服务程序”。能够运行</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服务程序的服务器上也安装了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5778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2.3</a:t>
            </a:r>
            <a:r>
              <a:rPr lang="zh-CN" altLang="en-US" dirty="0">
                <a:latin typeface="汉仪雅酷黑 65W" panose="020B0604020202020204" charset="-122"/>
                <a:ea typeface="汉仪雅酷黑 65W" panose="020B0604020202020204" charset="-122"/>
                <a:cs typeface="汉仪雅酷黑 65W" panose="020B0604020202020204" charset="-122"/>
              </a:rPr>
              <a:t> 编写简单的</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2873"/>
            <a:ext cx="8272463" cy="3693319"/>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编写</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应用源</a:t>
            </a:r>
            <a:r>
              <a:rPr lang="zh-CN" altLang="zh-CN" sz="1800" b="1" kern="100" dirty="0">
                <a:effectLst/>
                <a:latin typeface="汉仪雅酷黑 65W" panose="020B0604020202020204" charset="-122"/>
                <a:ea typeface="汉仪雅酷黑 65W" panose="020B0604020202020204" charset="-122"/>
              </a:rPr>
              <a:t>程序 </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此处使用文本编辑器创建含有以下文本信息的文本文件，同时还应将文本文件命名为</a:t>
            </a:r>
            <a:r>
              <a:rPr lang="en-US" altLang="zh-CN" sz="1800" kern="100" dirty="0">
                <a:effectLst/>
                <a:latin typeface="汉仪雅酷黑 65W" panose="020B0604020202020204" charset="-122"/>
                <a:ea typeface="汉仪雅酷黑 65W" panose="020B0604020202020204" charset="-122"/>
              </a:rPr>
              <a:t> HelloWorldApp.java</a:t>
            </a:r>
            <a:r>
              <a:rPr lang="zh-CN" altLang="zh-CN" sz="1800" kern="100" dirty="0">
                <a:effectLst/>
                <a:latin typeface="汉仪雅酷黑 65W" panose="020B0604020202020204" charset="-122"/>
                <a:ea typeface="汉仪雅酷黑 65W" panose="020B0604020202020204" charset="-122"/>
              </a:rPr>
              <a:t>。注意：</a:t>
            </a:r>
            <a:r>
              <a:rPr lang="en-US" altLang="zh-CN" sz="1800" kern="100" dirty="0">
                <a:effectLst/>
                <a:latin typeface="汉仪雅酷黑 65W" panose="020B0604020202020204" charset="-122"/>
                <a:ea typeface="汉仪雅酷黑 65W" panose="020B0604020202020204" charset="-122"/>
              </a:rPr>
              <a:t>Java </a:t>
            </a:r>
            <a:r>
              <a:rPr lang="zh-CN" altLang="zh-CN" sz="1800" kern="100" dirty="0">
                <a:effectLst/>
                <a:latin typeface="汉仪雅酷黑 65W" panose="020B0604020202020204" charset="-122"/>
                <a:ea typeface="汉仪雅酷黑 65W" panose="020B0604020202020204" charset="-122"/>
              </a:rPr>
              <a:t>程序会区分代码的大小写。如果读者需要手动输入</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代码，请特别注意</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代码的大写字符。</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类的名称一定是大写字母开头。</a:t>
            </a:r>
            <a:r>
              <a:rPr lang="zh-CN" altLang="zh-CN" sz="1800" kern="100" dirty="0">
                <a:effectLst/>
                <a:latin typeface="汉仪雅酷黑 65W" panose="020B0604020202020204" charset="-122"/>
                <a:ea typeface="汉仪雅酷黑 65W" panose="020B0604020202020204" charset="-122"/>
              </a:rPr>
              <a:t>以下是</a:t>
            </a:r>
            <a:r>
              <a:rPr lang="en-US" altLang="zh-CN" sz="1800" kern="100" dirty="0">
                <a:effectLst/>
                <a:latin typeface="汉仪雅酷黑 65W" panose="020B0604020202020204" charset="-122"/>
                <a:ea typeface="汉仪雅酷黑 65W" panose="020B0604020202020204" charset="-122"/>
              </a:rPr>
              <a:t>HelloWorldApp.java</a:t>
            </a:r>
            <a:r>
              <a:rPr lang="zh-CN" altLang="zh-CN" sz="1800" kern="100" dirty="0">
                <a:effectLst/>
                <a:latin typeface="汉仪雅酷黑 65W" panose="020B0604020202020204" charset="-122"/>
                <a:ea typeface="汉仪雅酷黑 65W" panose="020B0604020202020204" charset="-122"/>
              </a:rPr>
              <a:t>源代码文件。</a:t>
            </a:r>
          </a:p>
          <a:p>
            <a:pPr indent="266700" algn="just"/>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例</a:t>
            </a:r>
            <a:r>
              <a:rPr lang="en-US" altLang="zh-CN" sz="1800" kern="100" dirty="0">
                <a:effectLst/>
                <a:latin typeface="汉仪雅酷黑 65W" panose="020B0604020202020204" charset="-122"/>
                <a:ea typeface="汉仪雅酷黑 65W" panose="020B0604020202020204" charset="-122"/>
              </a:rPr>
              <a:t>2.1]</a:t>
            </a:r>
            <a:r>
              <a:rPr lang="en-US" altLang="zh-CN" sz="1800" kern="100" dirty="0">
                <a:solidFill>
                  <a:srgbClr val="3077B5"/>
                </a:solidFill>
                <a:effectLst/>
                <a:latin typeface="汉仪雅酷黑 65W" panose="020B0604020202020204" charset="-122"/>
                <a:ea typeface="汉仪雅酷黑 65W" panose="020B0604020202020204" charset="-122"/>
              </a:rPr>
              <a:t>HelloWorld</a:t>
            </a:r>
            <a:r>
              <a:rPr lang="zh-CN" altLang="zh-CN" sz="1800" kern="100" dirty="0">
                <a:solidFill>
                  <a:srgbClr val="3077B5"/>
                </a:solidFill>
                <a:effectLst/>
                <a:latin typeface="汉仪雅酷黑 65W" panose="020B0604020202020204" charset="-122"/>
                <a:ea typeface="汉仪雅酷黑 65W" panose="020B0604020202020204" charset="-122"/>
              </a:rPr>
              <a:t>源代码</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HelloWorldApp.java </a:t>
            </a:r>
            <a:r>
              <a:rPr lang="zh-CN" altLang="zh-CN" sz="1800" kern="100" dirty="0">
                <a:effectLst/>
                <a:latin typeface="汉仪雅酷黑 65W" panose="020B0604020202020204" charset="-122"/>
                <a:ea typeface="汉仪雅酷黑 65W" panose="020B0604020202020204" charset="-122"/>
              </a:rPr>
              <a:t>）</a:t>
            </a:r>
          </a:p>
          <a:p>
            <a:pPr indent="266700" algn="just"/>
            <a:r>
              <a:rPr lang="en-US" altLang="zh-CN" sz="1800" kern="100" dirty="0">
                <a:effectLst/>
                <a:latin typeface="汉仪雅酷黑 65W" panose="020B0604020202020204" charset="-122"/>
                <a:ea typeface="汉仪雅酷黑 65W" panose="020B0604020202020204" charset="-122"/>
              </a:rPr>
              <a:t>/**</a:t>
            </a:r>
            <a:r>
              <a:rPr lang="zh-CN" altLang="en-US" kern="100" dirty="0">
                <a:latin typeface="汉仪雅酷黑 65W" panose="020B0604020202020204" charset="-122"/>
                <a:ea typeface="汉仪雅酷黑 65W" panose="020B0604020202020204" charset="-122"/>
              </a:rPr>
              <a:t>该实例实现了一个</a:t>
            </a:r>
            <a:r>
              <a:rPr lang="en-US" altLang="zh-CN" kern="100" dirty="0">
                <a:latin typeface="汉仪雅酷黑 65W" panose="020B0604020202020204" charset="-122"/>
                <a:ea typeface="汉仪雅酷黑 65W" panose="020B0604020202020204" charset="-122"/>
              </a:rPr>
              <a:t>Java</a:t>
            </a:r>
            <a:r>
              <a:rPr lang="zh-CN" altLang="en-US" kern="100" dirty="0">
                <a:latin typeface="汉仪雅酷黑 65W" panose="020B0604020202020204" charset="-122"/>
                <a:ea typeface="汉仪雅酷黑 65W" panose="020B0604020202020204" charset="-122"/>
              </a:rPr>
              <a:t>类，并将</a:t>
            </a:r>
            <a:r>
              <a:rPr lang="en-US" altLang="zh-CN" kern="100" dirty="0">
                <a:latin typeface="汉仪雅酷黑 65W" panose="020B0604020202020204" charset="-122"/>
                <a:ea typeface="汉仪雅酷黑 65W" panose="020B0604020202020204" charset="-122"/>
              </a:rPr>
              <a:t>Hello World</a:t>
            </a:r>
            <a:r>
              <a:rPr lang="zh-CN" altLang="en-US" kern="100" dirty="0">
                <a:latin typeface="汉仪雅酷黑 65W" panose="020B0604020202020204" charset="-122"/>
                <a:ea typeface="汉仪雅酷黑 65W" panose="020B0604020202020204" charset="-122"/>
              </a:rPr>
              <a:t>打印在控制台上</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public class </a:t>
            </a:r>
            <a:r>
              <a:rPr lang="en-US" altLang="zh-CN" sz="1800" kern="100" dirty="0" err="1">
                <a:effectLst/>
                <a:latin typeface="汉仪雅酷黑 65W" panose="020B0604020202020204" charset="-122"/>
                <a:ea typeface="汉仪雅酷黑 65W" panose="020B0604020202020204" charset="-122"/>
              </a:rPr>
              <a:t>HelloWorldApp</a:t>
            </a:r>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public static void main(String[] </a:t>
            </a:r>
            <a:r>
              <a:rPr lang="en-US" altLang="zh-CN" sz="1800" kern="100" dirty="0" err="1">
                <a:effectLst/>
                <a:latin typeface="汉仪雅酷黑 65W" panose="020B0604020202020204" charset="-122"/>
                <a:ea typeface="汉仪雅酷黑 65W" panose="020B0604020202020204" charset="-122"/>
              </a:rPr>
              <a:t>args</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marL="266700" indent="266700" algn="just"/>
            <a:r>
              <a:rPr lang="en-US" altLang="zh-CN" sz="1800" kern="100" dirty="0" err="1">
                <a:effectLst/>
                <a:latin typeface="汉仪雅酷黑 65W" panose="020B0604020202020204" charset="-122"/>
                <a:ea typeface="汉仪雅酷黑 65W" panose="020B0604020202020204" charset="-122"/>
              </a:rPr>
              <a:t>System.out.println</a:t>
            </a:r>
            <a:r>
              <a:rPr lang="en-US" altLang="zh-CN" sz="1800" kern="100" dirty="0">
                <a:effectLst/>
                <a:latin typeface="汉仪雅酷黑 65W" panose="020B0604020202020204" charset="-122"/>
                <a:ea typeface="汉仪雅酷黑 65W" panose="020B0604020202020204" charset="-122"/>
              </a:rPr>
              <a:t>("Hello World!"); // Display "Hello World!"</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5930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2.3</a:t>
            </a:r>
            <a:r>
              <a:rPr lang="zh-CN" altLang="en-US" dirty="0">
                <a:latin typeface="汉仪雅酷黑 65W" panose="020B0604020202020204" charset="-122"/>
                <a:ea typeface="汉仪雅酷黑 65W" panose="020B0604020202020204" charset="-122"/>
                <a:cs typeface="汉仪雅酷黑 65W" panose="020B0604020202020204" charset="-122"/>
              </a:rPr>
              <a:t> 编写简单的</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2873"/>
            <a:ext cx="8272463" cy="3693319"/>
          </a:xfrm>
          <a:prstGeom prst="rect">
            <a:avLst/>
          </a:prstGeom>
          <a:noFill/>
        </p:spPr>
        <p:txBody>
          <a:bodyPr wrap="square" rtlCol="0">
            <a:spAutoFit/>
          </a:bodyPr>
          <a:lstStyle/>
          <a:p>
            <a:pPr indent="255270" algn="just"/>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．编译</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应用源程序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程序必须转换为</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虚拟机能够理解的形式。如果</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虚拟机能够解释编写的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程序，则任何安装有</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虚拟机的计算机就可以解释并运行该程序。编译</a:t>
            </a:r>
            <a:r>
              <a:rPr lang="en-US" altLang="zh-CN" sz="1800" kern="100" dirty="0">
                <a:effectLst/>
                <a:latin typeface="汉仪雅酷黑 65W" panose="020B0604020202020204" charset="-122"/>
                <a:ea typeface="汉仪雅酷黑 65W" panose="020B0604020202020204" charset="-122"/>
              </a:rPr>
              <a:t> Java </a:t>
            </a:r>
            <a:r>
              <a:rPr lang="zh-CN" altLang="zh-CN" sz="1800" kern="100" dirty="0">
                <a:effectLst/>
                <a:latin typeface="汉仪雅酷黑 65W" panose="020B0604020202020204" charset="-122"/>
                <a:ea typeface="汉仪雅酷黑 65W" panose="020B0604020202020204" charset="-122"/>
              </a:rPr>
              <a:t>程序指将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程序的源代码转换为字节码，字节码是提供给</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虚拟机的与运行平台无关的指令。</a:t>
            </a:r>
            <a:r>
              <a:rPr lang="zh-CN" altLang="en-US" sz="1800" kern="100" dirty="0">
                <a:effectLst/>
                <a:latin typeface="汉仪雅酷黑 65W" panose="020B0604020202020204" charset="-122"/>
                <a:ea typeface="汉仪雅酷黑 65W" panose="020B0604020202020204" charset="-122"/>
              </a:rPr>
              <a:t>开发者</a:t>
            </a:r>
            <a:r>
              <a:rPr lang="zh-CN" altLang="zh-CN" sz="1800" kern="100" dirty="0">
                <a:effectLst/>
                <a:latin typeface="汉仪雅酷黑 65W" panose="020B0604020202020204" charset="-122"/>
                <a:ea typeface="汉仪雅酷黑 65W" panose="020B0604020202020204" charset="-122"/>
              </a:rPr>
              <a:t>可以进入命令行窗口，然后在命令行窗口中输入命令</a:t>
            </a:r>
            <a:r>
              <a:rPr lang="zh-CN" altLang="en-US" sz="1800" kern="100" dirty="0">
                <a:effectLst/>
                <a:latin typeface="汉仪雅酷黑 65W" panose="020B0604020202020204" charset="-122"/>
                <a:ea typeface="汉仪雅酷黑 65W" panose="020B0604020202020204" charset="-122"/>
              </a:rPr>
              <a:t>来编译</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a:t>
            </a:r>
            <a:r>
              <a:rPr lang="zh-CN"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javac</a:t>
            </a:r>
            <a:r>
              <a:rPr lang="en-US" altLang="zh-CN" sz="1800" kern="100" dirty="0">
                <a:effectLst/>
                <a:latin typeface="汉仪雅酷黑 65W" panose="020B0604020202020204" charset="-122"/>
                <a:ea typeface="汉仪雅酷黑 65W" panose="020B0604020202020204" charset="-122"/>
              </a:rPr>
              <a:t>  HelloWorldApp.java</a:t>
            </a:r>
            <a:endParaRPr lang="zh-CN" altLang="zh-CN" sz="1800" kern="100" dirty="0">
              <a:effectLst/>
              <a:latin typeface="汉仪雅酷黑 65W" panose="020B0604020202020204" charset="-122"/>
              <a:ea typeface="汉仪雅酷黑 65W" panose="020B0604020202020204" charset="-122"/>
            </a:endParaRPr>
          </a:p>
          <a:p>
            <a:pPr indent="255270" algn="just"/>
            <a:endParaRPr lang="en-US" altLang="zh-CN" sz="1800" b="1" kern="100" dirty="0">
              <a:effectLst/>
              <a:latin typeface="汉仪雅酷黑 65W" panose="020B0604020202020204" charset="-122"/>
              <a:ea typeface="汉仪雅酷黑 65W" panose="020B0604020202020204" charset="-122"/>
            </a:endParaRPr>
          </a:p>
          <a:p>
            <a:pPr indent="255270" algn="just"/>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．解释并运行</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应用程序 </a:t>
            </a:r>
            <a:endParaRPr lang="zh-CN" altLang="zh-CN" sz="1800" kern="100" dirty="0">
              <a:effectLst/>
              <a:latin typeface="汉仪雅酷黑 65W" panose="020B0604020202020204" charset="-122"/>
              <a:ea typeface="汉仪雅酷黑 65W" panose="020B0604020202020204" charset="-122"/>
            </a:endParaRPr>
          </a:p>
          <a:p>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应用程序被成功编译为</a:t>
            </a:r>
            <a:r>
              <a:rPr lang="en-US" altLang="zh-CN" sz="1800" kern="100" dirty="0">
                <a:effectLst/>
                <a:latin typeface="汉仪雅酷黑 65W" panose="020B0604020202020204" charset="-122"/>
                <a:ea typeface="汉仪雅酷黑 65W" panose="020B0604020202020204" charset="-122"/>
              </a:rPr>
              <a:t> Java </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字节码后，就可以在任何</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虚拟机上被解释并运行。</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应用程序的解释和运行是指调用</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虚拟机的字节码解释器将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字节码转换成与</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平台相关的机器码，以便在不同的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平台上都能运行该程序。命令行窗口中输入命令来调用</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解释器：</a:t>
            </a:r>
            <a:r>
              <a:rPr lang="en-US" altLang="zh-CN" sz="1800" kern="100" dirty="0">
                <a:effectLst/>
                <a:latin typeface="汉仪雅酷黑 65W" panose="020B0604020202020204" charset="-122"/>
                <a:ea typeface="汉仪雅酷黑 65W" panose="020B0604020202020204" charset="-122"/>
              </a:rPr>
              <a:t> java  </a:t>
            </a:r>
            <a:r>
              <a:rPr lang="en-US" altLang="zh-CN" sz="1800" kern="100" dirty="0" err="1">
                <a:effectLst/>
                <a:latin typeface="汉仪雅酷黑 65W" panose="020B0604020202020204" charset="-122"/>
                <a:ea typeface="汉仪雅酷黑 65W" panose="020B0604020202020204" charset="-122"/>
              </a:rPr>
              <a:t>HelloWorldApp</a:t>
            </a:r>
            <a:endParaRPr lang="zh-CN" altLang="zh-CN" sz="1800" kern="100" dirty="0">
              <a:effectLst/>
              <a:latin typeface="汉仪雅酷黑 65W" panose="020B0604020202020204" charset="-122"/>
              <a:ea typeface="汉仪雅酷黑 65W" panose="020B0604020202020204" charset="-122"/>
            </a:endParaRPr>
          </a:p>
          <a:p>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13036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2.3</a:t>
            </a:r>
            <a:r>
              <a:rPr lang="zh-CN" altLang="en-US" dirty="0">
                <a:latin typeface="汉仪雅酷黑 65W" panose="020B0604020202020204" charset="-122"/>
                <a:ea typeface="汉仪雅酷黑 65W" panose="020B0604020202020204" charset="-122"/>
                <a:cs typeface="汉仪雅酷黑 65W" panose="020B0604020202020204" charset="-122"/>
              </a:rPr>
              <a:t> 编写简单的</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2873"/>
            <a:ext cx="8272463" cy="369332"/>
          </a:xfrm>
          <a:prstGeom prst="rect">
            <a:avLst/>
          </a:prstGeom>
          <a:noFill/>
        </p:spPr>
        <p:txBody>
          <a:bodyPr wrap="square" rtlCol="0">
            <a:spAutoFit/>
          </a:bodyPr>
          <a:lstStyle/>
          <a:p>
            <a:pPr indent="255270" algn="just"/>
            <a:r>
              <a:rPr lang="zh-CN" altLang="en-US" sz="1800" b="1" kern="100" dirty="0">
                <a:effectLst/>
                <a:latin typeface="汉仪雅酷黑 65W" panose="020B0604020202020204" charset="-122"/>
                <a:ea typeface="汉仪雅酷黑 65W" panose="020B0604020202020204" charset="-122"/>
              </a:rPr>
              <a:t>在终端窗口中显示的完整</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应用程序的解释和运行过程如下图所示。</a:t>
            </a:r>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91D17B0-2D14-6175-468B-FDBAA588EFC2}"/>
              </a:ext>
            </a:extLst>
          </p:cNvPr>
          <p:cNvPicPr>
            <a:picLocks noChangeAspect="1"/>
          </p:cNvPicPr>
          <p:nvPr/>
        </p:nvPicPr>
        <p:blipFill>
          <a:blip r:embed="rId8">
            <a:extLst>
              <a:ext uri="{28A0092B-C50C-407E-A947-70E740481C1C}">
                <a14:useLocalDpi xmlns:a14="http://schemas.microsoft.com/office/drawing/2010/main" val="0"/>
              </a:ext>
            </a:extLst>
          </a:blip>
          <a:srcRect l="636" t="54880" r="3696" b="26601"/>
          <a:stretch>
            <a:fillRect/>
          </a:stretch>
        </p:blipFill>
        <p:spPr>
          <a:xfrm>
            <a:off x="702410" y="2610801"/>
            <a:ext cx="7739178" cy="1246823"/>
          </a:xfrm>
          <a:prstGeom prst="rect">
            <a:avLst/>
          </a:prstGeom>
          <a:noFill/>
          <a:ln>
            <a:noFill/>
          </a:ln>
          <a:effectLst/>
        </p:spPr>
      </p:pic>
      <p:sp>
        <p:nvSpPr>
          <p:cNvPr id="5" name="文本框 4">
            <a:extLst>
              <a:ext uri="{FF2B5EF4-FFF2-40B4-BE49-F238E27FC236}">
                <a16:creationId xmlns:a16="http://schemas.microsoft.com/office/drawing/2014/main" id="{3C88692B-5EB3-E550-42F9-06F111EC0A84}"/>
              </a:ext>
            </a:extLst>
          </p:cNvPr>
          <p:cNvSpPr txBox="1"/>
          <p:nvPr/>
        </p:nvSpPr>
        <p:spPr>
          <a:xfrm>
            <a:off x="2543175" y="4685229"/>
            <a:ext cx="4057650" cy="369332"/>
          </a:xfrm>
          <a:prstGeom prst="rect">
            <a:avLst/>
          </a:prstGeom>
          <a:noFill/>
        </p:spPr>
        <p:txBody>
          <a:bodyPr wrap="square" rtlCol="0">
            <a:spAutoFit/>
          </a:bodyPr>
          <a:lstStyle/>
          <a:p>
            <a:pPr algn="ctr"/>
            <a:r>
              <a:rPr lang="zh-CN" altLang="en-US" dirty="0"/>
              <a:t>图</a:t>
            </a:r>
            <a:r>
              <a:rPr lang="en-US" altLang="zh-CN" dirty="0"/>
              <a:t>2.4 </a:t>
            </a:r>
            <a:r>
              <a:rPr lang="zh-CN" altLang="en-US" dirty="0"/>
              <a:t>程序运行结果</a:t>
            </a:r>
          </a:p>
        </p:txBody>
      </p:sp>
    </p:spTree>
    <p:extLst>
      <p:ext uri="{BB962C8B-B14F-4D97-AF65-F5344CB8AC3E}">
        <p14:creationId xmlns:p14="http://schemas.microsoft.com/office/powerpoint/2010/main" val="3039882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2.3</a:t>
            </a:r>
            <a:r>
              <a:rPr lang="zh-CN" altLang="en-US" dirty="0">
                <a:latin typeface="汉仪雅酷黑 65W" panose="020B0604020202020204" charset="-122"/>
                <a:ea typeface="汉仪雅酷黑 65W" panose="020B0604020202020204" charset="-122"/>
                <a:cs typeface="汉仪雅酷黑 65W" panose="020B0604020202020204" charset="-122"/>
              </a:rPr>
              <a:t> 编写简单的</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2873"/>
            <a:ext cx="8272463" cy="3693319"/>
          </a:xfrm>
          <a:prstGeom prst="rect">
            <a:avLst/>
          </a:prstGeom>
          <a:noFill/>
        </p:spPr>
        <p:txBody>
          <a:bodyPr wrap="square" rtlCol="0">
            <a:spAutoFit/>
          </a:bodyPr>
          <a:lstStyle/>
          <a:p>
            <a:pPr indent="255270" algn="just"/>
            <a:r>
              <a:rPr lang="en-US" altLang="zh-CN" sz="1800" b="1" kern="100" dirty="0">
                <a:effectLst/>
                <a:latin typeface="汉仪雅酷黑 65W" panose="020B0604020202020204" charset="-122"/>
                <a:ea typeface="汉仪雅酷黑 65W" panose="020B0604020202020204" charset="-122"/>
              </a:rPr>
              <a:t>4. Java</a:t>
            </a:r>
            <a:r>
              <a:rPr lang="zh-CN" altLang="zh-CN" sz="1800" b="1" kern="100" dirty="0">
                <a:effectLst/>
                <a:latin typeface="汉仪雅酷黑 65W" panose="020B0604020202020204" charset="-122"/>
                <a:ea typeface="汉仪雅酷黑 65W" panose="020B0604020202020204" charset="-122"/>
              </a:rPr>
              <a:t>代码注释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语言的代码注释是标注在源文件中的用于向</a:t>
            </a:r>
            <a:r>
              <a:rPr lang="zh-CN" altLang="en-US" sz="1800" kern="100" dirty="0">
                <a:effectLst/>
                <a:latin typeface="汉仪雅酷黑 65W" panose="020B0604020202020204" charset="-122"/>
                <a:ea typeface="汉仪雅酷黑 65W" panose="020B0604020202020204" charset="-122"/>
              </a:rPr>
              <a:t>读</a:t>
            </a:r>
            <a:r>
              <a:rPr lang="zh-CN" altLang="zh-CN" sz="1800" kern="100" dirty="0">
                <a:effectLst/>
                <a:latin typeface="汉仪雅酷黑 65W" panose="020B0604020202020204" charset="-122"/>
                <a:ea typeface="汉仪雅酷黑 65W" panose="020B0604020202020204" charset="-122"/>
              </a:rPr>
              <a:t>者描述代码中所代表的操作的注释性文字说明。</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代码注释常被用于把源代码行与用于调试的代码行隔开，或者用于生成</a:t>
            </a:r>
            <a:r>
              <a:rPr lang="en-US" altLang="zh-CN" sz="1800" kern="100" dirty="0">
                <a:effectLst/>
                <a:latin typeface="汉仪雅酷黑 65W" panose="020B0604020202020204" charset="-122"/>
                <a:ea typeface="汉仪雅酷黑 65W" panose="020B0604020202020204" charset="-122"/>
              </a:rPr>
              <a:t>API</a:t>
            </a:r>
            <a:r>
              <a:rPr lang="zh-CN" altLang="zh-CN" sz="1800" kern="100" dirty="0">
                <a:effectLst/>
                <a:latin typeface="汉仪雅酷黑 65W" panose="020B0604020202020204" charset="-122"/>
                <a:ea typeface="汉仪雅酷黑 65W" panose="020B0604020202020204" charset="-122"/>
              </a:rPr>
              <a:t>文档。为了实现这些目的，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语言支持三种注释方式：行注释、</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语言风格的注释和</a:t>
            </a:r>
            <a:r>
              <a:rPr lang="en-US" altLang="zh-CN" sz="1800" kern="100" dirty="0">
                <a:effectLst/>
                <a:latin typeface="汉仪雅酷黑 65W" panose="020B0604020202020204" charset="-122"/>
                <a:ea typeface="汉仪雅酷黑 65W" panose="020B0604020202020204" charset="-122"/>
              </a:rPr>
              <a:t> doc</a:t>
            </a:r>
            <a:r>
              <a:rPr lang="zh-CN" altLang="zh-CN" sz="1800" kern="100" dirty="0">
                <a:effectLst/>
                <a:latin typeface="汉仪雅酷黑 65W" panose="020B0604020202020204" charset="-122"/>
                <a:ea typeface="汉仪雅酷黑 65W" panose="020B0604020202020204" charset="-122"/>
              </a:rPr>
              <a:t>格式的注释。</a:t>
            </a:r>
          </a:p>
          <a:p>
            <a:pPr indent="2552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）行注释</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双斜线（</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 在</a:t>
            </a:r>
            <a:r>
              <a:rPr lang="en-US" altLang="zh-CN" sz="1800" kern="100" dirty="0">
                <a:effectLst/>
                <a:latin typeface="汉仪雅酷黑 65W" panose="020B0604020202020204" charset="-122"/>
                <a:ea typeface="汉仪雅酷黑 65W" panose="020B0604020202020204" charset="-122"/>
              </a:rPr>
              <a:t> C++ </a:t>
            </a:r>
            <a:r>
              <a:rPr lang="zh-CN" altLang="zh-CN" sz="1800" kern="100" dirty="0">
                <a:effectLst/>
                <a:latin typeface="汉仪雅酷黑 65W" panose="020B0604020202020204" charset="-122"/>
                <a:ea typeface="汉仪雅酷黑 65W" panose="020B0604020202020204" charset="-122"/>
              </a:rPr>
              <a:t>程序设计语言中用于通知程序编译器把从该斜线后开始到该行结束的所有内容当作文本进行处理。如</a:t>
            </a:r>
            <a:r>
              <a:rPr lang="en-US" altLang="zh-CN" sz="1800" kern="100" dirty="0">
                <a:effectLst/>
                <a:latin typeface="汉仪雅酷黑 65W" panose="020B0604020202020204" charset="-122"/>
                <a:ea typeface="汉仪雅酷黑 65W" panose="020B0604020202020204" charset="-122"/>
              </a:rPr>
              <a:t>HelloWorld</a:t>
            </a:r>
            <a:r>
              <a:rPr lang="zh-CN" altLang="zh-CN" sz="1800" kern="100" dirty="0">
                <a:effectLst/>
                <a:latin typeface="汉仪雅酷黑 65W" panose="020B0604020202020204" charset="-122"/>
                <a:ea typeface="汉仪雅酷黑 65W" panose="020B0604020202020204" charset="-122"/>
              </a:rPr>
              <a:t>程序第</a:t>
            </a:r>
            <a:r>
              <a:rPr lang="en-US" altLang="zh-CN" sz="1800" kern="100" dirty="0">
                <a:effectLst/>
                <a:latin typeface="汉仪雅酷黑 65W" panose="020B0604020202020204" charset="-122"/>
                <a:ea typeface="汉仪雅酷黑 65W" panose="020B0604020202020204" charset="-122"/>
              </a:rPr>
              <a:t>7</a:t>
            </a:r>
            <a:r>
              <a:rPr lang="zh-CN" altLang="zh-CN" sz="1800" kern="100" dirty="0">
                <a:effectLst/>
                <a:latin typeface="汉仪雅酷黑 65W" panose="020B0604020202020204" charset="-122"/>
                <a:ea typeface="汉仪雅酷黑 65W" panose="020B0604020202020204" charset="-122"/>
              </a:rPr>
              <a:t>行的注释：</a:t>
            </a:r>
            <a:r>
              <a:rPr lang="en-US" altLang="zh-CN" sz="1800" kern="100" dirty="0">
                <a:effectLst/>
                <a:latin typeface="汉仪雅酷黑 65W" panose="020B0604020202020204" charset="-122"/>
                <a:ea typeface="汉仪雅酷黑 65W" panose="020B0604020202020204" charset="-122"/>
              </a:rPr>
              <a:t>// Display "Hello World!"</a:t>
            </a:r>
            <a:endParaRPr lang="zh-CN" altLang="zh-CN" sz="1800" kern="100" dirty="0">
              <a:effectLst/>
              <a:latin typeface="汉仪雅酷黑 65W" panose="020B0604020202020204" charset="-122"/>
              <a:ea typeface="汉仪雅酷黑 65W" panose="020B0604020202020204" charset="-122"/>
            </a:endParaRPr>
          </a:p>
          <a:p>
            <a:pPr indent="2552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C</a:t>
            </a:r>
            <a:r>
              <a:rPr lang="zh-CN" altLang="zh-CN" sz="1800" b="1" kern="100" dirty="0">
                <a:effectLst/>
                <a:latin typeface="汉仪雅酷黑 65W" panose="020B0604020202020204" charset="-122"/>
                <a:ea typeface="汉仪雅酷黑 65W" panose="020B0604020202020204" charset="-122"/>
              </a:rPr>
              <a:t>语言风格的注释</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除了双斜线外，也可以使用</a:t>
            </a:r>
            <a:r>
              <a:rPr lang="en-US" altLang="zh-CN" sz="1800" kern="100" dirty="0">
                <a:effectLst/>
                <a:latin typeface="汉仪雅酷黑 65W" panose="020B0604020202020204" charset="-122"/>
                <a:ea typeface="汉仪雅酷黑 65W" panose="020B0604020202020204" charset="-122"/>
              </a:rPr>
              <a:t> C</a:t>
            </a:r>
            <a:r>
              <a:rPr lang="zh-CN" altLang="zh-CN" sz="1800" kern="100" dirty="0">
                <a:effectLst/>
                <a:latin typeface="汉仪雅酷黑 65W" panose="020B0604020202020204" charset="-122"/>
                <a:ea typeface="汉仪雅酷黑 65W" panose="020B0604020202020204" charset="-122"/>
              </a:rPr>
              <a:t>语言风格的注释 （</a:t>
            </a:r>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 来包含一行或多行需要作为文本处理的代码行。通常当</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程序中需要标注文字内容比较长的注释且注释需要换行时使用这种注释方法。</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1024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开发环境</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2.3</a:t>
            </a:r>
            <a:r>
              <a:rPr lang="zh-CN" altLang="en-US" dirty="0">
                <a:latin typeface="汉仪雅酷黑 65W" panose="020B0604020202020204" charset="-122"/>
                <a:ea typeface="汉仪雅酷黑 65W" panose="020B0604020202020204" charset="-122"/>
                <a:cs typeface="汉仪雅酷黑 65W" panose="020B0604020202020204" charset="-122"/>
              </a:rPr>
              <a:t> 编写简单的</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500061" y="2214354"/>
            <a:ext cx="8272463" cy="2862322"/>
          </a:xfrm>
          <a:prstGeom prst="rect">
            <a:avLst/>
          </a:prstGeom>
          <a:noFill/>
        </p:spPr>
        <p:txBody>
          <a:bodyPr wrap="square" rtlCol="0">
            <a:spAutoFit/>
          </a:bodyPr>
          <a:lstStyle/>
          <a:p>
            <a:pPr indent="2552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doc </a:t>
            </a:r>
            <a:r>
              <a:rPr lang="zh-CN" altLang="zh-CN" sz="1800" b="1" kern="100" dirty="0">
                <a:effectLst/>
                <a:latin typeface="汉仪雅酷黑 65W" panose="020B0604020202020204" charset="-122"/>
                <a:ea typeface="汉仪雅酷黑 65W" panose="020B0604020202020204" charset="-122"/>
              </a:rPr>
              <a:t>格式的注释</a:t>
            </a:r>
            <a:endParaRPr lang="zh-CN" altLang="zh-CN" sz="1800" kern="100" dirty="0">
              <a:effectLst/>
              <a:latin typeface="汉仪雅酷黑 65W" panose="020B0604020202020204" charset="-122"/>
              <a:ea typeface="汉仪雅酷黑 65W" panose="020B0604020202020204" charset="-122"/>
            </a:endParaRPr>
          </a:p>
          <a:p>
            <a:pPr indent="266700" algn="just"/>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若要为</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程序生成文档，则应采用</a:t>
            </a:r>
            <a:r>
              <a:rPr lang="en-US" altLang="zh-CN" sz="1800" kern="100" dirty="0">
                <a:effectLst/>
                <a:latin typeface="汉仪雅酷黑 65W" panose="020B0604020202020204" charset="-122"/>
                <a:ea typeface="汉仪雅酷黑 65W" panose="020B0604020202020204" charset="-122"/>
              </a:rPr>
              <a:t> doc </a:t>
            </a:r>
            <a:r>
              <a:rPr lang="zh-CN" altLang="zh-CN" sz="1800" kern="100" dirty="0">
                <a:effectLst/>
                <a:latin typeface="汉仪雅酷黑 65W" panose="020B0604020202020204" charset="-122"/>
                <a:ea typeface="汉仪雅酷黑 65W" panose="020B0604020202020204" charset="-122"/>
              </a:rPr>
              <a:t>格式注释符号（</a:t>
            </a:r>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）把文本行包含起来，</a:t>
            </a:r>
            <a:r>
              <a:rPr lang="en-US" altLang="zh-CN" sz="1800" kern="100" dirty="0">
                <a:effectLst/>
                <a:latin typeface="汉仪雅酷黑 65W" panose="020B0604020202020204" charset="-122"/>
                <a:ea typeface="汉仪雅酷黑 65W" panose="020B0604020202020204" charset="-122"/>
              </a:rPr>
              <a:t>Javadoc</a:t>
            </a:r>
            <a:r>
              <a:rPr lang="zh-CN" altLang="zh-CN" sz="1800" kern="100" dirty="0">
                <a:effectLst/>
                <a:latin typeface="汉仪雅酷黑 65W" panose="020B0604020202020204" charset="-122"/>
                <a:ea typeface="汉仪雅酷黑 65W" panose="020B0604020202020204" charset="-122"/>
              </a:rPr>
              <a:t>工具会识别使用</a:t>
            </a:r>
            <a:r>
              <a:rPr lang="en-US" altLang="zh-CN" sz="1800" kern="100" dirty="0">
                <a:effectLst/>
                <a:latin typeface="汉仪雅酷黑 65W" panose="020B0604020202020204" charset="-122"/>
                <a:ea typeface="汉仪雅酷黑 65W" panose="020B0604020202020204" charset="-122"/>
              </a:rPr>
              <a:t>doc</a:t>
            </a:r>
            <a:r>
              <a:rPr lang="zh-CN" altLang="zh-CN" sz="1800" kern="100" dirty="0">
                <a:effectLst/>
                <a:latin typeface="汉仪雅酷黑 65W" panose="020B0604020202020204" charset="-122"/>
                <a:ea typeface="汉仪雅酷黑 65W" panose="020B0604020202020204" charset="-122"/>
              </a:rPr>
              <a:t>格式注释包含的内容。首先</a:t>
            </a:r>
            <a:r>
              <a:rPr lang="en-US" altLang="zh-CN" sz="1800" kern="100" dirty="0">
                <a:effectLst/>
                <a:latin typeface="汉仪雅酷黑 65W" panose="020B0604020202020204" charset="-122"/>
                <a:ea typeface="汉仪雅酷黑 65W" panose="020B0604020202020204" charset="-122"/>
              </a:rPr>
              <a:t>Javadoc</a:t>
            </a:r>
            <a:r>
              <a:rPr lang="zh-CN" altLang="zh-CN" sz="1800" kern="100" dirty="0">
                <a:effectLst/>
                <a:latin typeface="汉仪雅酷黑 65W" panose="020B0604020202020204" charset="-122"/>
                <a:ea typeface="汉仪雅酷黑 65W" panose="020B0604020202020204" charset="-122"/>
              </a:rPr>
              <a:t>会先查找源文件所包含的</a:t>
            </a:r>
            <a:r>
              <a:rPr lang="en-US" altLang="zh-CN" sz="1800" kern="100" dirty="0">
                <a:effectLst/>
                <a:latin typeface="汉仪雅酷黑 65W" panose="020B0604020202020204" charset="-122"/>
                <a:ea typeface="汉仪雅酷黑 65W" panose="020B0604020202020204" charset="-122"/>
              </a:rPr>
              <a:t> doc</a:t>
            </a:r>
            <a:r>
              <a:rPr lang="zh-CN" altLang="zh-CN" sz="1800" kern="100" dirty="0">
                <a:effectLst/>
                <a:latin typeface="汉仪雅酷黑 65W" panose="020B0604020202020204" charset="-122"/>
                <a:ea typeface="汉仪雅酷黑 65W" panose="020B0604020202020204" charset="-122"/>
              </a:rPr>
              <a:t>注释，再利用这些注释生成 </a:t>
            </a:r>
            <a:r>
              <a:rPr lang="en-US" altLang="zh-CN" sz="1800" kern="100" dirty="0">
                <a:effectLst/>
                <a:latin typeface="汉仪雅酷黑 65W" panose="020B0604020202020204" charset="-122"/>
                <a:ea typeface="汉仪雅酷黑 65W" panose="020B0604020202020204" charset="-122"/>
              </a:rPr>
              <a:t>API</a:t>
            </a:r>
            <a:r>
              <a:rPr lang="zh-CN" altLang="zh-CN" sz="1800" kern="100" dirty="0">
                <a:effectLst/>
                <a:latin typeface="汉仪雅酷黑 65W" panose="020B0604020202020204" charset="-122"/>
                <a:ea typeface="汉仪雅酷黑 65W" panose="020B0604020202020204" charset="-122"/>
              </a:rPr>
              <a:t>文档。如</a:t>
            </a:r>
            <a:r>
              <a:rPr lang="en-US" altLang="zh-CN" sz="1800" kern="100" dirty="0">
                <a:effectLst/>
                <a:latin typeface="汉仪雅酷黑 65W" panose="020B0604020202020204" charset="-122"/>
                <a:ea typeface="汉仪雅酷黑 65W" panose="020B0604020202020204" charset="-122"/>
              </a:rPr>
              <a:t>HelloWorld</a:t>
            </a:r>
            <a:r>
              <a:rPr lang="zh-CN" altLang="zh-CN" sz="1800" kern="100" dirty="0">
                <a:effectLst/>
                <a:latin typeface="汉仪雅酷黑 65W" panose="020B0604020202020204" charset="-122"/>
                <a:ea typeface="汉仪雅酷黑 65W" panose="020B0604020202020204" charset="-122"/>
              </a:rPr>
              <a:t>程序的第</a:t>
            </a:r>
            <a:r>
              <a:rPr lang="en-US" altLang="zh-CN" sz="1800" kern="100" dirty="0">
                <a:effectLst/>
                <a:latin typeface="汉仪雅酷黑 65W" panose="020B0604020202020204" charset="-122"/>
                <a:ea typeface="汉仪雅酷黑 65W" panose="020B0604020202020204" charset="-122"/>
              </a:rPr>
              <a:t>1</a:t>
            </a:r>
            <a:r>
              <a:rPr lang="zh-CN" altLang="zh-CN" sz="1800" kern="100" dirty="0">
                <a:effectLst/>
                <a:latin typeface="汉仪雅酷黑 65W" panose="020B0604020202020204" charset="-122"/>
                <a:ea typeface="汉仪雅酷黑 65W" panose="020B0604020202020204" charset="-122"/>
              </a:rPr>
              <a:t>到</a:t>
            </a:r>
            <a:r>
              <a:rPr lang="en-US" altLang="zh-CN" sz="1800" kern="100" dirty="0">
                <a:effectLst/>
                <a:latin typeface="汉仪雅酷黑 65W" panose="020B0604020202020204" charset="-122"/>
                <a:ea typeface="汉仪雅酷黑 65W" panose="020B0604020202020204" charset="-122"/>
              </a:rPr>
              <a:t>4</a:t>
            </a:r>
            <a:r>
              <a:rPr lang="zh-CN" altLang="zh-CN" sz="1800" kern="100" dirty="0">
                <a:effectLst/>
                <a:latin typeface="汉仪雅酷黑 65W" panose="020B0604020202020204" charset="-122"/>
                <a:ea typeface="汉仪雅酷黑 65W" panose="020B0604020202020204" charset="-122"/>
              </a:rPr>
              <a:t>行的内容就是</a:t>
            </a:r>
            <a:r>
              <a:rPr lang="en-US" altLang="zh-CN" sz="1800" kern="100" dirty="0">
                <a:effectLst/>
                <a:latin typeface="汉仪雅酷黑 65W" panose="020B0604020202020204" charset="-122"/>
                <a:ea typeface="汉仪雅酷黑 65W" panose="020B0604020202020204" charset="-122"/>
              </a:rPr>
              <a:t>doc </a:t>
            </a:r>
            <a:r>
              <a:rPr lang="zh-CN" altLang="zh-CN" sz="1800" kern="100" dirty="0">
                <a:effectLst/>
                <a:latin typeface="汉仪雅酷黑 65W" panose="020B0604020202020204" charset="-122"/>
                <a:ea typeface="汉仪雅酷黑 65W" panose="020B0604020202020204" charset="-122"/>
              </a:rPr>
              <a:t>格式的注释。</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en-US" sz="1800" kern="100" dirty="0">
                <a:effectLst/>
                <a:latin typeface="汉仪雅酷黑 65W" panose="020B0604020202020204" charset="-122"/>
                <a:ea typeface="汉仪雅酷黑 65W" panose="020B0604020202020204" charset="-122"/>
              </a:rPr>
              <a:t>对于简单的类，生成 </a:t>
            </a:r>
            <a:r>
              <a:rPr lang="en-US" altLang="zh-CN" sz="1800" kern="100" dirty="0">
                <a:effectLst/>
                <a:latin typeface="汉仪雅酷黑 65W" panose="020B0604020202020204" charset="-122"/>
                <a:ea typeface="汉仪雅酷黑 65W" panose="020B0604020202020204" charset="-122"/>
              </a:rPr>
              <a:t>API</a:t>
            </a:r>
            <a:r>
              <a:rPr lang="zh-CN" altLang="en-US" sz="1800" kern="100" dirty="0">
                <a:effectLst/>
                <a:latin typeface="汉仪雅酷黑 65W" panose="020B0604020202020204" charset="-122"/>
                <a:ea typeface="汉仪雅酷黑 65W" panose="020B0604020202020204" charset="-122"/>
              </a:rPr>
              <a:t>文档是没有意义的。只有当应用程序由大量需要编写文档的复杂的类组成时，</a:t>
            </a:r>
            <a:r>
              <a:rPr lang="en-US" altLang="zh-CN" sz="1800" kern="100" dirty="0">
                <a:effectLst/>
                <a:latin typeface="汉仪雅酷黑 65W" panose="020B0604020202020204" charset="-122"/>
                <a:ea typeface="汉仪雅酷黑 65W" panose="020B0604020202020204" charset="-122"/>
              </a:rPr>
              <a:t>API</a:t>
            </a:r>
            <a:r>
              <a:rPr lang="zh-CN" altLang="en-US" sz="1800" kern="100" dirty="0">
                <a:effectLst/>
                <a:latin typeface="汉仪雅酷黑 65W" panose="020B0604020202020204" charset="-122"/>
                <a:ea typeface="汉仪雅酷黑 65W" panose="020B0604020202020204" charset="-122"/>
              </a:rPr>
              <a:t>文档才有意义。</a:t>
            </a:r>
          </a:p>
          <a:p>
            <a:pPr indent="266700" algn="just"/>
            <a:r>
              <a:rPr lang="zh-CN" altLang="en-US" sz="1800" kern="100" dirty="0">
                <a:effectLst/>
                <a:latin typeface="汉仪雅酷黑 65W" panose="020B0604020202020204" charset="-122"/>
                <a:ea typeface="汉仪雅酷黑 65W" panose="020B0604020202020204" charset="-122"/>
              </a:rPr>
              <a:t>使用</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代码注释不仅可以提高程序的可读性，有助于对</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程序做修改和维护工作，而且是增强代码移植性的最简便而有效的工具。</a:t>
            </a:r>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46411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标识符与关键字</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74336"/>
            <a:ext cx="8272463" cy="3970318"/>
          </a:xfrm>
          <a:prstGeom prst="rect">
            <a:avLst/>
          </a:prstGeom>
          <a:noFill/>
        </p:spPr>
        <p:txBody>
          <a:bodyPr wrap="square" rtlCol="0">
            <a:spAutoFit/>
          </a:bodyPr>
          <a:lstStyle/>
          <a:p>
            <a:pPr indent="255270" algn="just"/>
            <a:r>
              <a:rPr lang="zh-CN" altLang="en-US" sz="1800" b="1" kern="100" dirty="0">
                <a:effectLst/>
                <a:latin typeface="汉仪雅酷黑 65W" panose="020B0604020202020204" charset="-122"/>
                <a:ea typeface="汉仪雅酷黑 65W" panose="020B0604020202020204" charset="-122"/>
              </a:rPr>
              <a:t>符号是构成程序的最基本的要素，与采用</a:t>
            </a:r>
            <a:r>
              <a:rPr lang="en-US" altLang="zh-CN" sz="1800" b="1" kern="100" dirty="0">
                <a:effectLst/>
                <a:latin typeface="汉仪雅酷黑 65W" panose="020B0604020202020204" charset="-122"/>
                <a:ea typeface="汉仪雅酷黑 65W" panose="020B0604020202020204" charset="-122"/>
              </a:rPr>
              <a:t>ASCII</a:t>
            </a:r>
            <a:r>
              <a:rPr lang="zh-CN" altLang="en-US" sz="1800" b="1" kern="100" dirty="0">
                <a:effectLst/>
                <a:latin typeface="汉仪雅酷黑 65W" panose="020B0604020202020204" charset="-122"/>
                <a:ea typeface="汉仪雅酷黑 65W" panose="020B0604020202020204" charset="-122"/>
              </a:rPr>
              <a:t>码的</a:t>
            </a:r>
            <a:r>
              <a:rPr lang="en-US" altLang="zh-CN" sz="1800" b="1" kern="100" dirty="0">
                <a:effectLst/>
                <a:latin typeface="汉仪雅酷黑 65W" panose="020B0604020202020204" charset="-122"/>
                <a:ea typeface="汉仪雅酷黑 65W" panose="020B0604020202020204" charset="-122"/>
              </a:rPr>
              <a:t>C</a:t>
            </a:r>
            <a:r>
              <a:rPr lang="zh-CN" altLang="en-US" sz="1800" b="1" kern="100" dirty="0">
                <a:effectLst/>
                <a:latin typeface="汉仪雅酷黑 65W" panose="020B0604020202020204" charset="-122"/>
                <a:ea typeface="汉仪雅酷黑 65W" panose="020B0604020202020204" charset="-122"/>
              </a:rPr>
              <a:t>语言不同，</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语言为了更好地提供多语言支持，采用的是</a:t>
            </a:r>
            <a:r>
              <a:rPr lang="en-US" altLang="zh-CN" sz="1800" b="1" kern="100" dirty="0" err="1">
                <a:effectLst/>
                <a:latin typeface="汉仪雅酷黑 65W" panose="020B0604020202020204" charset="-122"/>
                <a:ea typeface="汉仪雅酷黑 65W" panose="020B0604020202020204" charset="-122"/>
              </a:rPr>
              <a:t>unicode</a:t>
            </a:r>
            <a:r>
              <a:rPr lang="zh-CN" altLang="en-US" sz="1800" b="1" kern="100" dirty="0">
                <a:effectLst/>
                <a:latin typeface="汉仪雅酷黑 65W" panose="020B0604020202020204" charset="-122"/>
                <a:ea typeface="汉仪雅酷黑 65W" panose="020B0604020202020204" charset="-122"/>
              </a:rPr>
              <a:t>字符集。</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语言的符号可分为标识符、关键字、常量、运算符、分隔符等</a:t>
            </a:r>
            <a:r>
              <a:rPr lang="en-US" altLang="zh-CN" sz="1800" b="1" kern="100" dirty="0">
                <a:effectLst/>
                <a:latin typeface="汉仪雅酷黑 65W" panose="020B0604020202020204" charset="-122"/>
                <a:ea typeface="汉仪雅酷黑 65W" panose="020B0604020202020204" charset="-122"/>
              </a:rPr>
              <a:t>5</a:t>
            </a:r>
            <a:r>
              <a:rPr lang="zh-CN" altLang="en-US" sz="1800" b="1" kern="100" dirty="0">
                <a:effectLst/>
                <a:latin typeface="汉仪雅酷黑 65W" panose="020B0604020202020204" charset="-122"/>
                <a:ea typeface="汉仪雅酷黑 65W" panose="020B0604020202020204" charset="-122"/>
              </a:rPr>
              <a:t>种类型。</a:t>
            </a:r>
            <a:endParaRPr lang="en-US" altLang="zh-CN" sz="1800" b="1" kern="100" dirty="0">
              <a:effectLst/>
              <a:latin typeface="汉仪雅酷黑 65W" panose="020B0604020202020204" charset="-122"/>
              <a:ea typeface="汉仪雅酷黑 65W" panose="020B0604020202020204" charset="-122"/>
            </a:endParaRPr>
          </a:p>
          <a:p>
            <a:pPr indent="267970" algn="just"/>
            <a:r>
              <a:rPr lang="en-US" altLang="zh-CN" sz="1800" b="1" kern="100" dirty="0">
                <a:effectLst/>
                <a:latin typeface="汉仪雅酷黑 65W" panose="020B0604020202020204" charset="-122"/>
                <a:ea typeface="汉仪雅酷黑 65W" panose="020B0604020202020204" charset="-122"/>
              </a:rPr>
              <a:t>1. Java</a:t>
            </a:r>
            <a:r>
              <a:rPr lang="zh-CN" altLang="zh-CN" sz="1800" b="1" kern="100" dirty="0">
                <a:effectLst/>
                <a:latin typeface="汉仪雅酷黑 65W" panose="020B0604020202020204" charset="-122"/>
                <a:ea typeface="汉仪雅酷黑 65W" panose="020B0604020202020204" charset="-122"/>
              </a:rPr>
              <a:t>标识符</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标识符是为了使编译器能够识别变量、类、方法等而提供的具有唯一性特点的标识。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语言中标识符的命名规则是：所有的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标识符必须以字母，下</a:t>
            </a:r>
            <a:r>
              <a:rPr lang="en-US" altLang="zh-CN" sz="1800" kern="100" dirty="0">
                <a:effectLst/>
                <a:latin typeface="汉仪雅酷黑 65W" panose="020B0604020202020204" charset="-122"/>
                <a:ea typeface="汉仪雅酷黑 65W" panose="020B0604020202020204" charset="-122"/>
              </a:rPr>
              <a:t>划</a:t>
            </a:r>
            <a:r>
              <a:rPr lang="zh-CN" altLang="zh-CN" sz="1800" kern="100" dirty="0">
                <a:effectLst/>
                <a:latin typeface="汉仪雅酷黑 65W" panose="020B0604020202020204" charset="-122"/>
                <a:ea typeface="汉仪雅酷黑 65W" panose="020B0604020202020204" charset="-122"/>
              </a:rPr>
              <a:t>线或美元符号开始，随后的字符还可以用数字</a:t>
            </a:r>
            <a:r>
              <a:rPr lang="en-US" altLang="zh-CN" sz="1800" kern="100" dirty="0">
                <a:effectLst/>
                <a:latin typeface="汉仪雅酷黑 65W" panose="020B0604020202020204" charset="-122"/>
                <a:ea typeface="汉仪雅酷黑 65W" panose="020B0604020202020204" charset="-122"/>
              </a:rPr>
              <a:t>0</a:t>
            </a:r>
            <a:r>
              <a:rPr lang="zh-CN" altLang="zh-CN" sz="1800" kern="100" dirty="0">
                <a:effectLst/>
                <a:latin typeface="汉仪雅酷黑 65W" panose="020B0604020202020204" charset="-122"/>
                <a:ea typeface="汉仪雅酷黑 65W" panose="020B0604020202020204" charset="-122"/>
              </a:rPr>
              <a:t>至</a:t>
            </a:r>
            <a:r>
              <a:rPr lang="en-US" altLang="zh-CN" sz="1800" kern="100" dirty="0">
                <a:effectLst/>
                <a:latin typeface="汉仪雅酷黑 65W" panose="020B0604020202020204" charset="-122"/>
                <a:ea typeface="汉仪雅酷黑 65W" panose="020B0604020202020204" charset="-122"/>
              </a:rPr>
              <a:t>9</a:t>
            </a:r>
            <a:r>
              <a:rPr lang="zh-CN" altLang="zh-CN"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标识符的构造工作本身并不难。但是，如何合理且科学地构造</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标识符是在现代软件开发中存在的值得注意的问题。正确地使用</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标识符，可以使程序显得规范，在提高程序可读性的同时也可以降低错误产生的可能性。</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一般地说，</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标识符的构造长度不应该太短，长度过短的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标识符会导致程序的可读性很差。因此，应避免使用类似</a:t>
            </a:r>
            <a:r>
              <a:rPr lang="en-US" altLang="zh-CN" sz="1800" kern="100" dirty="0">
                <a:effectLst/>
                <a:latin typeface="汉仪雅酷黑 65W" panose="020B0604020202020204" charset="-122"/>
                <a:ea typeface="汉仪雅酷黑 65W" panose="020B0604020202020204" charset="-122"/>
              </a:rPr>
              <a:t>A</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B</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X</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Y</a:t>
            </a:r>
            <a:r>
              <a:rPr lang="zh-CN" altLang="zh-CN" sz="1800" kern="100" dirty="0">
                <a:effectLst/>
                <a:latin typeface="汉仪雅酷黑 65W" panose="020B0604020202020204" charset="-122"/>
                <a:ea typeface="汉仪雅酷黑 65W" panose="020B0604020202020204" charset="-122"/>
              </a:rPr>
              <a:t>等这样不具有任何实际含义的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标识符。但在另一方面，</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标识符的长度也不宜过长，过长的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标识符可能会增加录入的工作量并增加出错的可能性。</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2609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标识符与关键字</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74336"/>
            <a:ext cx="8272463" cy="1292662"/>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2. Java</a:t>
            </a:r>
            <a:r>
              <a:rPr lang="zh-CN" altLang="zh-CN" sz="1800" b="1" kern="100" dirty="0">
                <a:effectLst/>
                <a:latin typeface="汉仪雅酷黑 65W" panose="020B0604020202020204" charset="-122"/>
                <a:ea typeface="汉仪雅酷黑 65W" panose="020B0604020202020204" charset="-122"/>
              </a:rPr>
              <a:t>关键字</a:t>
            </a:r>
            <a:endParaRPr lang="zh-CN" altLang="zh-CN" sz="1800" kern="100" dirty="0">
              <a:effectLst/>
              <a:latin typeface="汉仪雅酷黑 65W" panose="020B0604020202020204" charset="-122"/>
              <a:ea typeface="汉仪雅酷黑 65W" panose="020B0604020202020204" charset="-122"/>
            </a:endParaRPr>
          </a:p>
          <a:p>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cs typeface="Times New Roman" panose="02020603050405020304" pitchFamily="18" charset="0"/>
              </a:rPr>
              <a:t>关键字是</a:t>
            </a:r>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cs typeface="Times New Roman" panose="02020603050405020304" pitchFamily="18" charset="0"/>
              </a:rPr>
              <a:t>语言本身所使用的标识符，又称为系统保留字，</a:t>
            </a:r>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cs typeface="Times New Roman" panose="02020603050405020304" pitchFamily="18" charset="0"/>
              </a:rPr>
              <a:t>开发者不能在变量声明之外使用</a:t>
            </a:r>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cs typeface="Times New Roman" panose="02020603050405020304" pitchFamily="18" charset="0"/>
              </a:rPr>
              <a:t>提供的关键字。</a:t>
            </a:r>
            <a:r>
              <a:rPr lang="zh-CN" altLang="en-US" sz="1400" kern="100" dirty="0">
                <a:effectLst/>
                <a:latin typeface="汉仪雅酷黑 65W" panose="020B0604020202020204" charset="-122"/>
                <a:ea typeface="汉仪雅酷黑 65W" panose="020B0604020202020204" charset="-122"/>
                <a:cs typeface="Times New Roman" panose="02020603050405020304" pitchFamily="18" charset="0"/>
              </a:rPr>
              <a:t>下表中列出了</a:t>
            </a:r>
            <a:r>
              <a:rPr lang="en-US" altLang="zh-CN" sz="1400" kern="100" dirty="0">
                <a:effectLst/>
                <a:latin typeface="汉仪雅酷黑 65W" panose="020B0604020202020204" charset="-122"/>
                <a:ea typeface="汉仪雅酷黑 65W" panose="020B0604020202020204" charset="-122"/>
                <a:cs typeface="Times New Roman" panose="02020603050405020304" pitchFamily="18" charset="0"/>
              </a:rPr>
              <a:t>Java</a:t>
            </a:r>
            <a:r>
              <a:rPr lang="zh-CN" altLang="en-US" sz="1400" kern="100" dirty="0">
                <a:effectLst/>
                <a:latin typeface="汉仪雅酷黑 65W" panose="020B0604020202020204" charset="-122"/>
                <a:ea typeface="汉仪雅酷黑 65W" panose="020B0604020202020204" charset="-122"/>
                <a:cs typeface="Times New Roman" panose="02020603050405020304" pitchFamily="18" charset="0"/>
              </a:rPr>
              <a:t>中所有的关键字。注：</a:t>
            </a:r>
            <a:r>
              <a:rPr lang="zh-CN" altLang="zh-CN" sz="1400" kern="100" dirty="0">
                <a:effectLst/>
                <a:latin typeface="汉仪雅酷黑 65W" panose="020B0604020202020204" charset="-122"/>
                <a:ea typeface="汉仪雅酷黑 65W" panose="020B0604020202020204" charset="-122"/>
              </a:rPr>
              <a:t>带</a:t>
            </a:r>
            <a:r>
              <a:rPr lang="en-US" altLang="zh-CN" sz="1400" kern="100" dirty="0">
                <a:effectLst/>
                <a:latin typeface="汉仪雅酷黑 65W" panose="020B0604020202020204" charset="-122"/>
                <a:ea typeface="汉仪雅酷黑 65W" panose="020B0604020202020204" charset="-122"/>
              </a:rPr>
              <a:t>*</a:t>
            </a:r>
            <a:r>
              <a:rPr lang="zh-CN" altLang="zh-CN" sz="1400" kern="100" dirty="0">
                <a:effectLst/>
                <a:latin typeface="汉仪雅酷黑 65W" panose="020B0604020202020204" charset="-122"/>
                <a:ea typeface="汉仪雅酷黑 65W" panose="020B0604020202020204" charset="-122"/>
              </a:rPr>
              <a:t>的关键字虽然为</a:t>
            </a:r>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rPr>
              <a:t>的</a:t>
            </a:r>
            <a:r>
              <a:rPr lang="zh-CN" altLang="en-US" sz="1400" kern="100" dirty="0">
                <a:effectLst/>
                <a:latin typeface="汉仪雅酷黑 65W" panose="020B0604020202020204" charset="-122"/>
                <a:ea typeface="汉仪雅酷黑 65W" panose="020B0604020202020204" charset="-122"/>
              </a:rPr>
              <a:t>关键</a:t>
            </a:r>
            <a:r>
              <a:rPr lang="zh-CN" altLang="zh-CN" sz="1400" kern="100" dirty="0">
                <a:effectLst/>
                <a:latin typeface="汉仪雅酷黑 65W" panose="020B0604020202020204" charset="-122"/>
                <a:ea typeface="汉仪雅酷黑 65W" panose="020B0604020202020204" charset="-122"/>
              </a:rPr>
              <a:t>字，但目前的</a:t>
            </a:r>
            <a:r>
              <a:rPr lang="en-US" altLang="zh-CN" sz="1400" kern="100" dirty="0">
                <a:effectLst/>
                <a:latin typeface="汉仪雅酷黑 65W" panose="020B0604020202020204" charset="-122"/>
                <a:ea typeface="汉仪雅酷黑 65W" panose="020B0604020202020204" charset="-122"/>
              </a:rPr>
              <a:t>Java</a:t>
            </a:r>
            <a:r>
              <a:rPr lang="zh-CN" altLang="zh-CN" sz="1400" kern="100" dirty="0">
                <a:effectLst/>
                <a:latin typeface="汉仪雅酷黑 65W" panose="020B0604020202020204" charset="-122"/>
                <a:ea typeface="汉仪雅酷黑 65W" panose="020B0604020202020204" charset="-122"/>
              </a:rPr>
              <a:t>语言规范尚不支持。</a:t>
            </a:r>
          </a:p>
          <a:p>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 name="表格 4">
            <a:extLst>
              <a:ext uri="{FF2B5EF4-FFF2-40B4-BE49-F238E27FC236}">
                <a16:creationId xmlns:a16="http://schemas.microsoft.com/office/drawing/2014/main" id="{EC81CCB3-79B3-A934-C1B7-7A64EF767980}"/>
              </a:ext>
            </a:extLst>
          </p:cNvPr>
          <p:cNvGraphicFramePr>
            <a:graphicFrameLocks noGrp="1"/>
          </p:cNvGraphicFramePr>
          <p:nvPr>
            <p:extLst>
              <p:ext uri="{D42A27DB-BD31-4B8C-83A1-F6EECF244321}">
                <p14:modId xmlns:p14="http://schemas.microsoft.com/office/powerpoint/2010/main" val="396989719"/>
              </p:ext>
            </p:extLst>
          </p:nvPr>
        </p:nvGraphicFramePr>
        <p:xfrm>
          <a:off x="1246266" y="2754868"/>
          <a:ext cx="6651465" cy="2560320"/>
        </p:xfrm>
        <a:graphic>
          <a:graphicData uri="http://schemas.openxmlformats.org/drawingml/2006/table">
            <a:tbl>
              <a:tblPr firstRow="1" bandRow="1">
                <a:tableStyleId>{5C22544A-7EE6-4342-B048-85BDC9FD1C3A}</a:tableStyleId>
              </a:tblPr>
              <a:tblGrid>
                <a:gridCol w="1330293">
                  <a:extLst>
                    <a:ext uri="{9D8B030D-6E8A-4147-A177-3AD203B41FA5}">
                      <a16:colId xmlns:a16="http://schemas.microsoft.com/office/drawing/2014/main" val="1977837339"/>
                    </a:ext>
                  </a:extLst>
                </a:gridCol>
                <a:gridCol w="1330293">
                  <a:extLst>
                    <a:ext uri="{9D8B030D-6E8A-4147-A177-3AD203B41FA5}">
                      <a16:colId xmlns:a16="http://schemas.microsoft.com/office/drawing/2014/main" val="1693047333"/>
                    </a:ext>
                  </a:extLst>
                </a:gridCol>
                <a:gridCol w="1330293">
                  <a:extLst>
                    <a:ext uri="{9D8B030D-6E8A-4147-A177-3AD203B41FA5}">
                      <a16:colId xmlns:a16="http://schemas.microsoft.com/office/drawing/2014/main" val="145833137"/>
                    </a:ext>
                  </a:extLst>
                </a:gridCol>
                <a:gridCol w="1330293">
                  <a:extLst>
                    <a:ext uri="{9D8B030D-6E8A-4147-A177-3AD203B41FA5}">
                      <a16:colId xmlns:a16="http://schemas.microsoft.com/office/drawing/2014/main" val="1911006841"/>
                    </a:ext>
                  </a:extLst>
                </a:gridCol>
                <a:gridCol w="1330293">
                  <a:extLst>
                    <a:ext uri="{9D8B030D-6E8A-4147-A177-3AD203B41FA5}">
                      <a16:colId xmlns:a16="http://schemas.microsoft.com/office/drawing/2014/main" val="3258058326"/>
                    </a:ext>
                  </a:extLst>
                </a:gridCol>
              </a:tblGrid>
              <a:tr h="302339">
                <a:tc>
                  <a:txBody>
                    <a:bodyPr/>
                    <a:lstStyle/>
                    <a:p>
                      <a:pPr algn="ctr"/>
                      <a:r>
                        <a:rPr lang="en-US" altLang="zh-CN" dirty="0"/>
                        <a:t>abstract</a:t>
                      </a:r>
                      <a:endParaRPr lang="zh-CN" altLang="en-US" dirty="0"/>
                    </a:p>
                  </a:txBody>
                  <a:tcPr/>
                </a:tc>
                <a:tc>
                  <a:txBody>
                    <a:bodyPr/>
                    <a:lstStyle/>
                    <a:p>
                      <a:pPr algn="ctr"/>
                      <a:r>
                        <a:rPr lang="en-US" altLang="zh-CN" dirty="0" err="1"/>
                        <a:t>boolean</a:t>
                      </a:r>
                      <a:endParaRPr lang="zh-CN" altLang="en-US" dirty="0"/>
                    </a:p>
                  </a:txBody>
                  <a:tcPr/>
                </a:tc>
                <a:tc>
                  <a:txBody>
                    <a:bodyPr/>
                    <a:lstStyle/>
                    <a:p>
                      <a:pPr algn="ctr"/>
                      <a:r>
                        <a:rPr lang="en-US" altLang="zh-CN" dirty="0"/>
                        <a:t>break</a:t>
                      </a:r>
                      <a:endParaRPr lang="zh-CN" altLang="en-US" dirty="0"/>
                    </a:p>
                  </a:txBody>
                  <a:tcPr/>
                </a:tc>
                <a:tc>
                  <a:txBody>
                    <a:bodyPr/>
                    <a:lstStyle/>
                    <a:p>
                      <a:pPr algn="ctr"/>
                      <a:r>
                        <a:rPr lang="en-US" altLang="zh-CN" dirty="0"/>
                        <a:t>byte</a:t>
                      </a:r>
                      <a:endParaRPr lang="zh-CN" altLang="en-US" dirty="0"/>
                    </a:p>
                  </a:txBody>
                  <a:tcPr/>
                </a:tc>
                <a:tc>
                  <a:txBody>
                    <a:bodyPr/>
                    <a:lstStyle/>
                    <a:p>
                      <a:pPr algn="ctr"/>
                      <a:r>
                        <a:rPr lang="en-US" altLang="zh-CN" dirty="0" err="1"/>
                        <a:t>byvalue</a:t>
                      </a:r>
                      <a:r>
                        <a:rPr lang="en-US" altLang="zh-CN" dirty="0"/>
                        <a:t>*</a:t>
                      </a:r>
                      <a:endParaRPr lang="zh-CN" altLang="en-US" dirty="0"/>
                    </a:p>
                  </a:txBody>
                  <a:tcPr/>
                </a:tc>
                <a:extLst>
                  <a:ext uri="{0D108BD9-81ED-4DB2-BD59-A6C34878D82A}">
                    <a16:rowId xmlns:a16="http://schemas.microsoft.com/office/drawing/2014/main" val="3267609359"/>
                  </a:ext>
                </a:extLst>
              </a:tr>
              <a:tr h="302339">
                <a:tc>
                  <a:txBody>
                    <a:bodyPr/>
                    <a:lstStyle/>
                    <a:p>
                      <a:pPr algn="ctr"/>
                      <a:r>
                        <a:rPr lang="en-US" altLang="zh-CN" dirty="0" err="1"/>
                        <a:t>classconst</a:t>
                      </a:r>
                      <a:r>
                        <a:rPr lang="en-US" altLang="zh-CN" dirty="0"/>
                        <a:t>*</a:t>
                      </a:r>
                      <a:endParaRPr lang="zh-CN" altLang="en-US" dirty="0"/>
                    </a:p>
                  </a:txBody>
                  <a:tcPr/>
                </a:tc>
                <a:tc>
                  <a:txBody>
                    <a:bodyPr/>
                    <a:lstStyle/>
                    <a:p>
                      <a:pPr algn="ctr"/>
                      <a:r>
                        <a:rPr lang="en-US" altLang="zh-CN" dirty="0"/>
                        <a:t>default</a:t>
                      </a:r>
                      <a:endParaRPr lang="zh-CN" altLang="en-US" dirty="0"/>
                    </a:p>
                  </a:txBody>
                  <a:tcPr/>
                </a:tc>
                <a:tc>
                  <a:txBody>
                    <a:bodyPr/>
                    <a:lstStyle/>
                    <a:p>
                      <a:pPr algn="ctr"/>
                      <a:r>
                        <a:rPr lang="en-US" altLang="zh-CN" dirty="0"/>
                        <a:t>do</a:t>
                      </a:r>
                      <a:endParaRPr lang="zh-CN" altLang="en-US" dirty="0"/>
                    </a:p>
                  </a:txBody>
                  <a:tcPr/>
                </a:tc>
                <a:tc>
                  <a:txBody>
                    <a:bodyPr/>
                    <a:lstStyle/>
                    <a:p>
                      <a:pPr algn="ctr"/>
                      <a:r>
                        <a:rPr lang="en-US" altLang="zh-CN" dirty="0"/>
                        <a:t>double</a:t>
                      </a:r>
                      <a:endParaRPr lang="zh-CN" altLang="en-US" dirty="0"/>
                    </a:p>
                  </a:txBody>
                  <a:tcPr/>
                </a:tc>
                <a:tc>
                  <a:txBody>
                    <a:bodyPr/>
                    <a:lstStyle/>
                    <a:p>
                      <a:pPr algn="ctr"/>
                      <a:r>
                        <a:rPr lang="en-US" altLang="zh-CN" dirty="0"/>
                        <a:t>false</a:t>
                      </a:r>
                      <a:endParaRPr lang="zh-CN" altLang="en-US" dirty="0"/>
                    </a:p>
                  </a:txBody>
                  <a:tcPr/>
                </a:tc>
                <a:extLst>
                  <a:ext uri="{0D108BD9-81ED-4DB2-BD59-A6C34878D82A}">
                    <a16:rowId xmlns:a16="http://schemas.microsoft.com/office/drawing/2014/main" val="1844459646"/>
                  </a:ext>
                </a:extLst>
              </a:tr>
              <a:tr h="302339">
                <a:tc>
                  <a:txBody>
                    <a:bodyPr/>
                    <a:lstStyle/>
                    <a:p>
                      <a:pPr algn="ctr"/>
                      <a:r>
                        <a:rPr lang="en-US" altLang="zh-CN" dirty="0"/>
                        <a:t>final</a:t>
                      </a:r>
                      <a:endParaRPr lang="zh-CN" altLang="en-US" dirty="0"/>
                    </a:p>
                  </a:txBody>
                  <a:tcPr/>
                </a:tc>
                <a:tc>
                  <a:txBody>
                    <a:bodyPr/>
                    <a:lstStyle/>
                    <a:p>
                      <a:pPr algn="ctr"/>
                      <a:r>
                        <a:rPr lang="en-US" altLang="zh-CN" dirty="0"/>
                        <a:t>finally</a:t>
                      </a:r>
                      <a:endParaRPr lang="zh-CN" altLang="en-US" dirty="0"/>
                    </a:p>
                  </a:txBody>
                  <a:tcPr/>
                </a:tc>
                <a:tc>
                  <a:txBody>
                    <a:bodyPr/>
                    <a:lstStyle/>
                    <a:p>
                      <a:pPr algn="ctr"/>
                      <a:r>
                        <a:rPr lang="en-US" altLang="zh-CN" dirty="0"/>
                        <a:t>float</a:t>
                      </a:r>
                      <a:endParaRPr lang="zh-CN" altLang="en-US" dirty="0"/>
                    </a:p>
                  </a:txBody>
                  <a:tcPr/>
                </a:tc>
                <a:tc>
                  <a:txBody>
                    <a:bodyPr/>
                    <a:lstStyle/>
                    <a:p>
                      <a:pPr algn="ctr"/>
                      <a:r>
                        <a:rPr lang="en-US" altLang="zh-CN" dirty="0" err="1"/>
                        <a:t>goto</a:t>
                      </a:r>
                      <a:r>
                        <a:rPr lang="en-US" altLang="zh-CN" dirty="0"/>
                        <a:t>*</a:t>
                      </a:r>
                      <a:endParaRPr lang="zh-CN" altLang="en-US" dirty="0"/>
                    </a:p>
                  </a:txBody>
                  <a:tcPr/>
                </a:tc>
                <a:tc>
                  <a:txBody>
                    <a:bodyPr/>
                    <a:lstStyle/>
                    <a:p>
                      <a:pPr algn="ctr"/>
                      <a:r>
                        <a:rPr lang="en-US" altLang="zh-CN" dirty="0"/>
                        <a:t>if</a:t>
                      </a:r>
                      <a:endParaRPr lang="zh-CN" altLang="en-US" dirty="0"/>
                    </a:p>
                  </a:txBody>
                  <a:tcPr/>
                </a:tc>
                <a:extLst>
                  <a:ext uri="{0D108BD9-81ED-4DB2-BD59-A6C34878D82A}">
                    <a16:rowId xmlns:a16="http://schemas.microsoft.com/office/drawing/2014/main" val="2268970302"/>
                  </a:ext>
                </a:extLst>
              </a:tr>
              <a:tr h="302339">
                <a:tc>
                  <a:txBody>
                    <a:bodyPr/>
                    <a:lstStyle/>
                    <a:p>
                      <a:pPr algn="ctr"/>
                      <a:r>
                        <a:rPr lang="en-US" altLang="zh-CN" dirty="0"/>
                        <a:t>implements</a:t>
                      </a:r>
                      <a:endParaRPr lang="zh-CN" altLang="en-US" dirty="0"/>
                    </a:p>
                  </a:txBody>
                  <a:tcPr/>
                </a:tc>
                <a:tc>
                  <a:txBody>
                    <a:bodyPr/>
                    <a:lstStyle/>
                    <a:p>
                      <a:pPr algn="ctr"/>
                      <a:r>
                        <a:rPr lang="en-US" altLang="zh-CN" dirty="0"/>
                        <a:t>import</a:t>
                      </a:r>
                      <a:endParaRPr lang="zh-CN" altLang="en-US" dirty="0"/>
                    </a:p>
                  </a:txBody>
                  <a:tcPr/>
                </a:tc>
                <a:tc>
                  <a:txBody>
                    <a:bodyPr/>
                    <a:lstStyle/>
                    <a:p>
                      <a:pPr algn="ctr"/>
                      <a:r>
                        <a:rPr lang="en-US" altLang="zh-CN" dirty="0" err="1"/>
                        <a:t>instanceof</a:t>
                      </a:r>
                      <a:endParaRPr lang="zh-CN" altLang="en-US" dirty="0"/>
                    </a:p>
                  </a:txBody>
                  <a:tcPr/>
                </a:tc>
                <a:tc>
                  <a:txBody>
                    <a:bodyPr/>
                    <a:lstStyle/>
                    <a:p>
                      <a:pPr algn="ctr"/>
                      <a:r>
                        <a:rPr lang="en-US" altLang="zh-CN" dirty="0"/>
                        <a:t>int</a:t>
                      </a:r>
                      <a:endParaRPr lang="zh-CN" altLang="en-US" dirty="0"/>
                    </a:p>
                  </a:txBody>
                  <a:tcPr/>
                </a:tc>
                <a:tc>
                  <a:txBody>
                    <a:bodyPr/>
                    <a:lstStyle/>
                    <a:p>
                      <a:pPr algn="ctr"/>
                      <a:r>
                        <a:rPr lang="en-US" altLang="zh-CN" dirty="0"/>
                        <a:t>interface</a:t>
                      </a:r>
                      <a:endParaRPr lang="zh-CN" altLang="en-US" dirty="0"/>
                    </a:p>
                  </a:txBody>
                  <a:tcPr/>
                </a:tc>
                <a:extLst>
                  <a:ext uri="{0D108BD9-81ED-4DB2-BD59-A6C34878D82A}">
                    <a16:rowId xmlns:a16="http://schemas.microsoft.com/office/drawing/2014/main" val="1162739122"/>
                  </a:ext>
                </a:extLst>
              </a:tr>
              <a:tr h="302339">
                <a:tc>
                  <a:txBody>
                    <a:bodyPr/>
                    <a:lstStyle/>
                    <a:p>
                      <a:pPr algn="ctr"/>
                      <a:r>
                        <a:rPr lang="en-US" altLang="zh-CN" dirty="0"/>
                        <a:t>case</a:t>
                      </a:r>
                      <a:endParaRPr lang="zh-CN" altLang="en-US" dirty="0"/>
                    </a:p>
                  </a:txBody>
                  <a:tcPr/>
                </a:tc>
                <a:tc>
                  <a:txBody>
                    <a:bodyPr/>
                    <a:lstStyle/>
                    <a:p>
                      <a:pPr algn="ctr"/>
                      <a:r>
                        <a:rPr lang="en-US" altLang="zh-CN" dirty="0"/>
                        <a:t>native</a:t>
                      </a:r>
                      <a:endParaRPr lang="zh-CN" altLang="en-US" dirty="0"/>
                    </a:p>
                  </a:txBody>
                  <a:tcPr/>
                </a:tc>
                <a:tc>
                  <a:txBody>
                    <a:bodyPr/>
                    <a:lstStyle/>
                    <a:p>
                      <a:pPr algn="ctr"/>
                      <a:r>
                        <a:rPr lang="en-US" altLang="zh-CN" dirty="0"/>
                        <a:t>package</a:t>
                      </a:r>
                      <a:endParaRPr lang="zh-CN" altLang="en-US" dirty="0"/>
                    </a:p>
                  </a:txBody>
                  <a:tcPr/>
                </a:tc>
                <a:tc>
                  <a:txBody>
                    <a:bodyPr/>
                    <a:lstStyle/>
                    <a:p>
                      <a:pPr algn="ctr"/>
                      <a:r>
                        <a:rPr lang="en-US" altLang="zh-CN" dirty="0"/>
                        <a:t>private</a:t>
                      </a:r>
                      <a:endParaRPr lang="zh-CN" altLang="en-US" dirty="0"/>
                    </a:p>
                  </a:txBody>
                  <a:tcPr/>
                </a:tc>
                <a:tc>
                  <a:txBody>
                    <a:bodyPr/>
                    <a:lstStyle/>
                    <a:p>
                      <a:pPr algn="ctr"/>
                      <a:r>
                        <a:rPr lang="en-US" altLang="zh-CN" dirty="0"/>
                        <a:t>protected</a:t>
                      </a:r>
                      <a:endParaRPr lang="zh-CN" altLang="en-US" dirty="0"/>
                    </a:p>
                  </a:txBody>
                  <a:tcPr/>
                </a:tc>
                <a:extLst>
                  <a:ext uri="{0D108BD9-81ED-4DB2-BD59-A6C34878D82A}">
                    <a16:rowId xmlns:a16="http://schemas.microsoft.com/office/drawing/2014/main" val="2468813074"/>
                  </a:ext>
                </a:extLst>
              </a:tr>
              <a:tr h="302339">
                <a:tc>
                  <a:txBody>
                    <a:bodyPr/>
                    <a:lstStyle/>
                    <a:p>
                      <a:pPr algn="ctr"/>
                      <a:r>
                        <a:rPr lang="en-US" altLang="zh-CN" dirty="0"/>
                        <a:t>public</a:t>
                      </a:r>
                      <a:endParaRPr lang="zh-CN" altLang="en-US" dirty="0"/>
                    </a:p>
                  </a:txBody>
                  <a:tcPr/>
                </a:tc>
                <a:tc>
                  <a:txBody>
                    <a:bodyPr/>
                    <a:lstStyle/>
                    <a:p>
                      <a:pPr algn="ctr"/>
                      <a:r>
                        <a:rPr lang="en-US" altLang="zh-CN" dirty="0"/>
                        <a:t>return</a:t>
                      </a:r>
                      <a:endParaRPr lang="zh-CN" altLang="en-US" dirty="0"/>
                    </a:p>
                  </a:txBody>
                  <a:tcPr/>
                </a:tc>
                <a:tc>
                  <a:txBody>
                    <a:bodyPr/>
                    <a:lstStyle/>
                    <a:p>
                      <a:pPr algn="ctr"/>
                      <a:r>
                        <a:rPr lang="en-US" altLang="zh-CN" dirty="0"/>
                        <a:t>short</a:t>
                      </a:r>
                      <a:endParaRPr lang="zh-CN" altLang="en-US" dirty="0"/>
                    </a:p>
                  </a:txBody>
                  <a:tcPr/>
                </a:tc>
                <a:tc>
                  <a:txBody>
                    <a:bodyPr/>
                    <a:lstStyle/>
                    <a:p>
                      <a:pPr algn="ctr"/>
                      <a:r>
                        <a:rPr lang="en-US" altLang="zh-CN" dirty="0"/>
                        <a:t>super</a:t>
                      </a:r>
                      <a:endParaRPr lang="zh-CN" altLang="en-US" dirty="0"/>
                    </a:p>
                  </a:txBody>
                  <a:tcPr/>
                </a:tc>
                <a:tc>
                  <a:txBody>
                    <a:bodyPr/>
                    <a:lstStyle/>
                    <a:p>
                      <a:pPr algn="ctr"/>
                      <a:r>
                        <a:rPr lang="en-US" altLang="zh-CN" dirty="0"/>
                        <a:t>switch</a:t>
                      </a:r>
                      <a:endParaRPr lang="zh-CN" altLang="en-US" dirty="0"/>
                    </a:p>
                  </a:txBody>
                  <a:tcPr/>
                </a:tc>
                <a:extLst>
                  <a:ext uri="{0D108BD9-81ED-4DB2-BD59-A6C34878D82A}">
                    <a16:rowId xmlns:a16="http://schemas.microsoft.com/office/drawing/2014/main" val="3340012860"/>
                  </a:ext>
                </a:extLst>
              </a:tr>
              <a:tr h="302339">
                <a:tc>
                  <a:txBody>
                    <a:bodyPr/>
                    <a:lstStyle/>
                    <a:p>
                      <a:pPr algn="ctr"/>
                      <a:r>
                        <a:rPr lang="en-US" altLang="zh-CN" dirty="0"/>
                        <a:t>synchronized</a:t>
                      </a:r>
                      <a:endParaRPr lang="zh-CN" altLang="en-US" dirty="0"/>
                    </a:p>
                  </a:txBody>
                  <a:tcPr/>
                </a:tc>
                <a:tc>
                  <a:txBody>
                    <a:bodyPr/>
                    <a:lstStyle/>
                    <a:p>
                      <a:pPr algn="ctr"/>
                      <a:r>
                        <a:rPr lang="en-US" altLang="zh-CN" dirty="0"/>
                        <a:t>this</a:t>
                      </a:r>
                      <a:endParaRPr lang="zh-CN" altLang="en-US" dirty="0"/>
                    </a:p>
                  </a:txBody>
                  <a:tcPr/>
                </a:tc>
                <a:tc>
                  <a:txBody>
                    <a:bodyPr/>
                    <a:lstStyle/>
                    <a:p>
                      <a:pPr algn="ctr"/>
                      <a:r>
                        <a:rPr lang="en-US" altLang="zh-CN" dirty="0" err="1"/>
                        <a:t>threadsafe</a:t>
                      </a:r>
                      <a:endParaRPr lang="zh-CN" altLang="en-US" dirty="0"/>
                    </a:p>
                  </a:txBody>
                  <a:tcPr/>
                </a:tc>
                <a:tc>
                  <a:txBody>
                    <a:bodyPr/>
                    <a:lstStyle/>
                    <a:p>
                      <a:pPr algn="ctr"/>
                      <a:r>
                        <a:rPr lang="en-US" altLang="zh-CN" dirty="0"/>
                        <a:t>throw</a:t>
                      </a:r>
                      <a:endParaRPr lang="zh-CN" altLang="en-US" dirty="0"/>
                    </a:p>
                  </a:txBody>
                  <a:tcPr/>
                </a:tc>
                <a:tc>
                  <a:txBody>
                    <a:bodyPr/>
                    <a:lstStyle/>
                    <a:p>
                      <a:pPr algn="ctr"/>
                      <a:r>
                        <a:rPr lang="en-US" altLang="zh-CN" dirty="0"/>
                        <a:t>transient</a:t>
                      </a:r>
                      <a:endParaRPr lang="zh-CN" altLang="en-US" dirty="0"/>
                    </a:p>
                  </a:txBody>
                  <a:tcPr/>
                </a:tc>
                <a:extLst>
                  <a:ext uri="{0D108BD9-81ED-4DB2-BD59-A6C34878D82A}">
                    <a16:rowId xmlns:a16="http://schemas.microsoft.com/office/drawing/2014/main" val="2131556856"/>
                  </a:ext>
                </a:extLst>
              </a:tr>
              <a:tr h="302339">
                <a:tc>
                  <a:txBody>
                    <a:bodyPr/>
                    <a:lstStyle/>
                    <a:p>
                      <a:pPr algn="ctr"/>
                      <a:r>
                        <a:rPr lang="en-US" altLang="zh-CN" dirty="0"/>
                        <a:t>true</a:t>
                      </a:r>
                      <a:endParaRPr lang="zh-CN" altLang="en-US" dirty="0"/>
                    </a:p>
                  </a:txBody>
                  <a:tcPr/>
                </a:tc>
                <a:tc>
                  <a:txBody>
                    <a:bodyPr/>
                    <a:lstStyle/>
                    <a:p>
                      <a:pPr algn="ctr"/>
                      <a:r>
                        <a:rPr lang="en-US" altLang="zh-CN" dirty="0"/>
                        <a:t>try</a:t>
                      </a:r>
                      <a:endParaRPr lang="zh-CN" altLang="en-US" dirty="0"/>
                    </a:p>
                  </a:txBody>
                  <a:tcPr/>
                </a:tc>
                <a:tc>
                  <a:txBody>
                    <a:bodyPr/>
                    <a:lstStyle/>
                    <a:p>
                      <a:pPr algn="ctr"/>
                      <a:r>
                        <a:rPr lang="en-US" altLang="zh-CN" dirty="0"/>
                        <a:t>void</a:t>
                      </a:r>
                      <a:endParaRPr lang="zh-CN" altLang="en-US" dirty="0"/>
                    </a:p>
                  </a:txBody>
                  <a:tcPr/>
                </a:tc>
                <a:tc>
                  <a:txBody>
                    <a:bodyPr/>
                    <a:lstStyle/>
                    <a:p>
                      <a:pPr algn="ctr"/>
                      <a:r>
                        <a:rPr lang="en-US" altLang="zh-CN" dirty="0"/>
                        <a:t>while</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2180828674"/>
                  </a:ext>
                </a:extLst>
              </a:tr>
            </a:tbl>
          </a:graphicData>
        </a:graphic>
      </p:graphicFrame>
      <p:sp>
        <p:nvSpPr>
          <p:cNvPr id="8" name="文本框 7">
            <a:extLst>
              <a:ext uri="{FF2B5EF4-FFF2-40B4-BE49-F238E27FC236}">
                <a16:creationId xmlns:a16="http://schemas.microsoft.com/office/drawing/2014/main" id="{2949C6D8-CB66-F37B-36E7-2F020D0FBB22}"/>
              </a:ext>
            </a:extLst>
          </p:cNvPr>
          <p:cNvSpPr txBox="1"/>
          <p:nvPr/>
        </p:nvSpPr>
        <p:spPr>
          <a:xfrm>
            <a:off x="3556841" y="5350431"/>
            <a:ext cx="1552797" cy="369332"/>
          </a:xfrm>
          <a:prstGeom prst="rect">
            <a:avLst/>
          </a:prstGeom>
          <a:noFill/>
        </p:spPr>
        <p:txBody>
          <a:bodyPr wrap="none" rtlCol="0">
            <a:spAutoFit/>
          </a:bodyPr>
          <a:lstStyle/>
          <a:p>
            <a:r>
              <a:rPr lang="zh-CN" altLang="en-US" dirty="0"/>
              <a:t>表 </a:t>
            </a:r>
            <a:r>
              <a:rPr lang="en-US" altLang="zh-CN" dirty="0"/>
              <a:t>Java</a:t>
            </a:r>
            <a:r>
              <a:rPr lang="zh-CN" altLang="en-US" dirty="0"/>
              <a:t>关键字</a:t>
            </a:r>
          </a:p>
        </p:txBody>
      </p:sp>
    </p:spTree>
    <p:extLst>
      <p:ext uri="{BB962C8B-B14F-4D97-AF65-F5344CB8AC3E}">
        <p14:creationId xmlns:p14="http://schemas.microsoft.com/office/powerpoint/2010/main" val="2667244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74336"/>
            <a:ext cx="8272463" cy="3970318"/>
          </a:xfrm>
          <a:prstGeom prst="rect">
            <a:avLst/>
          </a:prstGeom>
          <a:noFill/>
        </p:spPr>
        <p:txBody>
          <a:bodyPr wrap="square" rtlCol="0">
            <a:spAutoFit/>
          </a:bodyPr>
          <a:lstStyle/>
          <a:p>
            <a:pPr indent="255270" algn="just"/>
            <a:r>
              <a:rPr lang="en-US" altLang="zh-CN" sz="1800" b="1" kern="100" dirty="0">
                <a:effectLst/>
                <a:latin typeface="汉仪雅酷黑 65W" panose="020B0604020202020204" charset="-122"/>
                <a:ea typeface="汉仪雅酷黑 65W" panose="020B0604020202020204" charset="-122"/>
              </a:rPr>
              <a:t>1. Java</a:t>
            </a:r>
            <a:r>
              <a:rPr lang="zh-CN" altLang="en-US" sz="1800" b="1" kern="100" dirty="0">
                <a:effectLst/>
                <a:latin typeface="汉仪雅酷黑 65W" panose="020B0604020202020204" charset="-122"/>
                <a:ea typeface="汉仪雅酷黑 65W" panose="020B0604020202020204" charset="-122"/>
              </a:rPr>
              <a:t>的常量类型</a:t>
            </a:r>
          </a:p>
          <a:p>
            <a:pPr indent="255270" algn="just"/>
            <a:r>
              <a:rPr lang="zh-CN" altLang="en-US" sz="1800" b="1" kern="100" dirty="0">
                <a:effectLst/>
                <a:latin typeface="汉仪雅酷黑 65W" panose="020B0604020202020204" charset="-122"/>
                <a:ea typeface="汉仪雅酷黑 65W" panose="020B0604020202020204" charset="-122"/>
              </a:rPr>
              <a:t>在</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程序的运行过程中，值不能被改变的量称为常量。根据常量性质的不同，</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中的常量可分为以下几种不同的类型。</a:t>
            </a:r>
          </a:p>
          <a:p>
            <a:pPr indent="2552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en-US" sz="1800" b="1" kern="100" dirty="0">
                <a:effectLst/>
                <a:latin typeface="汉仪雅酷黑 65W" panose="020B0604020202020204" charset="-122"/>
                <a:ea typeface="汉仪雅酷黑 65W" panose="020B0604020202020204" charset="-122"/>
              </a:rPr>
              <a:t>）整型常量</a:t>
            </a: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语言中整数类型的常量有</a:t>
            </a:r>
            <a:r>
              <a:rPr lang="en-US" altLang="zh-CN" sz="1800" b="1" kern="100" dirty="0">
                <a:effectLst/>
                <a:latin typeface="汉仪雅酷黑 65W" panose="020B0604020202020204" charset="-122"/>
                <a:ea typeface="汉仪雅酷黑 65W" panose="020B0604020202020204" charset="-122"/>
              </a:rPr>
              <a:t>3</a:t>
            </a:r>
            <a:r>
              <a:rPr lang="zh-CN" altLang="en-US" sz="1800" b="1" kern="100" dirty="0">
                <a:effectLst/>
                <a:latin typeface="汉仪雅酷黑 65W" panose="020B0604020202020204" charset="-122"/>
                <a:ea typeface="汉仪雅酷黑 65W" panose="020B0604020202020204" charset="-122"/>
              </a:rPr>
              <a:t>种类型：十进制、八进制和十六进制。十进制的整型常量是最常见的形式。十六进制整型常量则以</a:t>
            </a:r>
            <a:r>
              <a:rPr lang="en-US" altLang="zh-CN" sz="1800" b="1" kern="100" dirty="0">
                <a:effectLst/>
                <a:latin typeface="汉仪雅酷黑 65W" panose="020B0604020202020204" charset="-122"/>
                <a:ea typeface="汉仪雅酷黑 65W" panose="020B0604020202020204" charset="-122"/>
              </a:rPr>
              <a:t>0%</a:t>
            </a:r>
            <a:r>
              <a:rPr lang="zh-CN" altLang="en-US" sz="1800" b="1" kern="100" dirty="0">
                <a:effectLst/>
                <a:latin typeface="汉仪雅酷黑 65W" panose="020B0604020202020204" charset="-122"/>
                <a:ea typeface="汉仪雅酷黑 65W" panose="020B0604020202020204" charset="-122"/>
              </a:rPr>
              <a:t>或</a:t>
            </a:r>
            <a:r>
              <a:rPr lang="en-US" altLang="zh-CN" sz="1800" b="1" kern="100" dirty="0">
                <a:effectLst/>
                <a:latin typeface="汉仪雅酷黑 65W" panose="020B0604020202020204" charset="-122"/>
                <a:ea typeface="汉仪雅酷黑 65W" panose="020B0604020202020204" charset="-122"/>
              </a:rPr>
              <a:t>0X</a:t>
            </a:r>
            <a:r>
              <a:rPr lang="zh-CN" altLang="en-US" sz="1800" b="1" kern="100" dirty="0">
                <a:effectLst/>
                <a:latin typeface="汉仪雅酷黑 65W" panose="020B0604020202020204" charset="-122"/>
                <a:ea typeface="汉仪雅酷黑 65W" panose="020B0604020202020204" charset="-122"/>
              </a:rPr>
              <a:t>开头，用</a:t>
            </a:r>
            <a:r>
              <a:rPr lang="en-US" altLang="zh-CN" sz="1800" b="1" kern="100" dirty="0">
                <a:effectLst/>
                <a:latin typeface="汉仪雅酷黑 65W" panose="020B0604020202020204" charset="-122"/>
                <a:ea typeface="汉仪雅酷黑 65W" panose="020B0604020202020204" charset="-122"/>
              </a:rPr>
              <a:t>0</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9</a:t>
            </a:r>
            <a:r>
              <a:rPr lang="zh-CN" altLang="en-US" sz="1800" b="1" kern="100" dirty="0">
                <a:effectLst/>
                <a:latin typeface="汉仪雅酷黑 65W" panose="020B0604020202020204" charset="-122"/>
                <a:ea typeface="汉仪雅酷黑 65W" panose="020B0604020202020204" charset="-122"/>
              </a:rPr>
              <a:t>以及</a:t>
            </a:r>
            <a:r>
              <a:rPr lang="en-US" altLang="zh-CN" sz="1800" b="1" kern="100" dirty="0">
                <a:effectLst/>
                <a:latin typeface="汉仪雅酷黑 65W" panose="020B0604020202020204" charset="-122"/>
                <a:ea typeface="汉仪雅酷黑 65W" panose="020B0604020202020204" charset="-122"/>
              </a:rPr>
              <a:t>A</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F</a:t>
            </a:r>
            <a:r>
              <a:rPr lang="zh-CN" altLang="en-US" sz="1800" b="1" kern="100" dirty="0">
                <a:effectLst/>
                <a:latin typeface="汉仪雅酷黑 65W" panose="020B0604020202020204" charset="-122"/>
                <a:ea typeface="汉仪雅酷黑 65W" panose="020B0604020202020204" charset="-122"/>
              </a:rPr>
              <a:t>代表十进制中的</a:t>
            </a:r>
            <a:r>
              <a:rPr lang="en-US" altLang="zh-CN" sz="1800" b="1" kern="100" dirty="0">
                <a:effectLst/>
                <a:latin typeface="汉仪雅酷黑 65W" panose="020B0604020202020204" charset="-122"/>
                <a:ea typeface="汉仪雅酷黑 65W" panose="020B0604020202020204" charset="-122"/>
              </a:rPr>
              <a:t>0</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15</a:t>
            </a:r>
            <a:r>
              <a:rPr lang="zh-CN" altLang="en-US" sz="1800" b="1" kern="100" dirty="0">
                <a:effectLst/>
                <a:latin typeface="汉仪雅酷黑 65W" panose="020B0604020202020204" charset="-122"/>
                <a:ea typeface="汉仪雅酷黑 65W" panose="020B0604020202020204" charset="-122"/>
              </a:rPr>
              <a:t>。八进制整型常量则以</a:t>
            </a:r>
            <a:r>
              <a:rPr lang="en-US" altLang="zh-CN" sz="1800" b="1" kern="100" dirty="0">
                <a:effectLst/>
                <a:latin typeface="汉仪雅酷黑 65W" panose="020B0604020202020204" charset="-122"/>
                <a:ea typeface="汉仪雅酷黑 65W" panose="020B0604020202020204" charset="-122"/>
              </a:rPr>
              <a:t>0</a:t>
            </a:r>
            <a:r>
              <a:rPr lang="zh-CN" altLang="en-US" sz="1800" b="1" kern="100" dirty="0">
                <a:effectLst/>
                <a:latin typeface="汉仪雅酷黑 65W" panose="020B0604020202020204" charset="-122"/>
                <a:ea typeface="汉仪雅酷黑 65W" panose="020B0604020202020204" charset="-122"/>
              </a:rPr>
              <a:t>开头。</a:t>
            </a:r>
          </a:p>
          <a:p>
            <a:pPr indent="255270" algn="just"/>
            <a:r>
              <a:rPr lang="zh-CN" altLang="en-US" sz="1800" b="1" kern="100" dirty="0">
                <a:effectLst/>
                <a:latin typeface="汉仪雅酷黑 65W" panose="020B0604020202020204" charset="-122"/>
                <a:ea typeface="汉仪雅酷黑 65W" panose="020B0604020202020204" charset="-122"/>
              </a:rPr>
              <a:t>整型常量以</a:t>
            </a:r>
            <a:r>
              <a:rPr lang="en-US" altLang="zh-CN" sz="1800" b="1" kern="100" dirty="0">
                <a:effectLst/>
                <a:latin typeface="汉仪雅酷黑 65W" panose="020B0604020202020204" charset="-122"/>
                <a:ea typeface="汉仪雅酷黑 65W" panose="020B0604020202020204" charset="-122"/>
              </a:rPr>
              <a:t>int</a:t>
            </a:r>
            <a:r>
              <a:rPr lang="zh-CN" altLang="en-US" sz="1800" b="1" kern="100" dirty="0">
                <a:effectLst/>
                <a:latin typeface="汉仪雅酷黑 65W" panose="020B0604020202020204" charset="-122"/>
                <a:ea typeface="汉仪雅酷黑 65W" panose="020B0604020202020204" charset="-122"/>
              </a:rPr>
              <a:t>型数据类型保存。其中存放的是</a:t>
            </a:r>
            <a:r>
              <a:rPr lang="en-US" altLang="zh-CN" sz="1800" b="1" kern="100" dirty="0">
                <a:effectLst/>
                <a:latin typeface="汉仪雅酷黑 65W" panose="020B0604020202020204" charset="-122"/>
                <a:ea typeface="汉仪雅酷黑 65W" panose="020B0604020202020204" charset="-122"/>
              </a:rPr>
              <a:t>32</a:t>
            </a:r>
            <a:r>
              <a:rPr lang="zh-CN" altLang="en-US" sz="1800" b="1" kern="100" dirty="0">
                <a:effectLst/>
                <a:latin typeface="汉仪雅酷黑 65W" panose="020B0604020202020204" charset="-122"/>
                <a:ea typeface="汉仪雅酷黑 65W" panose="020B0604020202020204" charset="-122"/>
              </a:rPr>
              <a:t>位信息，大小范围限制在</a:t>
            </a:r>
            <a:r>
              <a:rPr lang="en-US" altLang="zh-CN" sz="1800" b="1" kern="100" dirty="0">
                <a:effectLst/>
                <a:latin typeface="汉仪雅酷黑 65W" panose="020B0604020202020204" charset="-122"/>
                <a:ea typeface="汉仪雅酷黑 65W" panose="020B0604020202020204" charset="-122"/>
              </a:rPr>
              <a:t>2147483648</a:t>
            </a:r>
            <a:r>
              <a:rPr lang="zh-CN" altLang="en-US" sz="1800" b="1" kern="100" dirty="0">
                <a:effectLst/>
                <a:latin typeface="汉仪雅酷黑 65W" panose="020B0604020202020204" charset="-122"/>
                <a:ea typeface="汉仪雅酷黑 65W" panose="020B0604020202020204" charset="-122"/>
              </a:rPr>
              <a:t>到</a:t>
            </a:r>
            <a:r>
              <a:rPr lang="en-US" altLang="zh-CN" sz="1800" b="1" kern="100" dirty="0">
                <a:effectLst/>
                <a:latin typeface="汉仪雅酷黑 65W" panose="020B0604020202020204" charset="-122"/>
                <a:ea typeface="汉仪雅酷黑 65W" panose="020B0604020202020204" charset="-122"/>
              </a:rPr>
              <a:t>2147483648</a:t>
            </a:r>
            <a:r>
              <a:rPr lang="zh-CN" altLang="en-US" sz="1800" b="1" kern="100" dirty="0">
                <a:effectLst/>
                <a:latin typeface="汉仪雅酷黑 65W" panose="020B0604020202020204" charset="-122"/>
                <a:ea typeface="汉仪雅酷黑 65W" panose="020B0604020202020204" charset="-122"/>
              </a:rPr>
              <a:t>之间。</a:t>
            </a:r>
          </a:p>
          <a:p>
            <a:pPr indent="2552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2</a:t>
            </a:r>
            <a:r>
              <a:rPr lang="zh-CN" altLang="en-US" sz="1800" b="1" kern="100" dirty="0">
                <a:effectLst/>
                <a:latin typeface="汉仪雅酷黑 65W" panose="020B0604020202020204" charset="-122"/>
                <a:ea typeface="汉仪雅酷黑 65W" panose="020B0604020202020204" charset="-122"/>
              </a:rPr>
              <a:t>）浮点数型常量</a:t>
            </a:r>
            <a:endParaRPr lang="en-US" altLang="zh-CN" sz="1800" b="1" kern="100" dirty="0">
              <a:effectLst/>
              <a:latin typeface="汉仪雅酷黑 65W" panose="020B0604020202020204" charset="-122"/>
              <a:ea typeface="汉仪雅酷黑 65W" panose="020B0604020202020204" charset="-122"/>
            </a:endParaRP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语言中的浮点数类型常量用于表示带有分数部分的十进制数，如</a:t>
            </a:r>
            <a:r>
              <a:rPr lang="en-US" altLang="zh-CN" sz="1800" b="1" kern="100" dirty="0">
                <a:effectLst/>
                <a:latin typeface="汉仪雅酷黑 65W" panose="020B0604020202020204" charset="-122"/>
                <a:ea typeface="汉仪雅酷黑 65W" panose="020B0604020202020204" charset="-122"/>
              </a:rPr>
              <a:t>1.5</a:t>
            </a:r>
            <a:r>
              <a:rPr lang="zh-CN" altLang="en-US" sz="1800" b="1" kern="100" dirty="0">
                <a:effectLst/>
                <a:latin typeface="汉仪雅酷黑 65W" panose="020B0604020202020204" charset="-122"/>
                <a:ea typeface="汉仪雅酷黑 65W" panose="020B0604020202020204" charset="-122"/>
              </a:rPr>
              <a:t>或</a:t>
            </a:r>
            <a:r>
              <a:rPr lang="en-US" altLang="zh-CN" sz="1800" b="1" kern="100" dirty="0">
                <a:effectLst/>
                <a:latin typeface="汉仪雅酷黑 65W" panose="020B0604020202020204" charset="-122"/>
                <a:ea typeface="汉仪雅酷黑 65W" panose="020B0604020202020204" charset="-122"/>
              </a:rPr>
              <a:t>43.7</a:t>
            </a:r>
            <a:r>
              <a:rPr lang="zh-CN" altLang="en-US" sz="1800" b="1" kern="100" dirty="0">
                <a:effectLst/>
                <a:latin typeface="汉仪雅酷黑 65W" panose="020B0604020202020204" charset="-122"/>
                <a:ea typeface="汉仪雅酷黑 65W" panose="020B0604020202020204" charset="-122"/>
              </a:rPr>
              <a:t>，它的表示形式有两种，即标准小数点或科学记数法表示。标准浮点数类型的常量中，单精度浮点数类型常量以</a:t>
            </a:r>
            <a:r>
              <a:rPr lang="en-US" altLang="zh-CN" sz="1800" b="1" kern="100" dirty="0">
                <a:effectLst/>
                <a:latin typeface="汉仪雅酷黑 65W" panose="020B0604020202020204" charset="-122"/>
                <a:ea typeface="汉仪雅酷黑 65W" panose="020B0604020202020204" charset="-122"/>
              </a:rPr>
              <a:t>32</a:t>
            </a:r>
            <a:r>
              <a:rPr lang="zh-CN" altLang="en-US" sz="1800" b="1" kern="100" dirty="0">
                <a:effectLst/>
                <a:latin typeface="汉仪雅酷黑 65W" panose="020B0604020202020204" charset="-122"/>
                <a:ea typeface="汉仪雅酷黑 65W" panose="020B0604020202020204" charset="-122"/>
              </a:rPr>
              <a:t>位形式存储，双精度浮点数类型常量则使用</a:t>
            </a:r>
            <a:r>
              <a:rPr lang="en-US" altLang="zh-CN" sz="1800" b="1" kern="100" dirty="0">
                <a:effectLst/>
                <a:latin typeface="汉仪雅酷黑 65W" panose="020B0604020202020204" charset="-122"/>
                <a:ea typeface="汉仪雅酷黑 65W" panose="020B0604020202020204" charset="-122"/>
              </a:rPr>
              <a:t>64</a:t>
            </a:r>
            <a:r>
              <a:rPr lang="zh-CN" altLang="en-US" sz="1800" b="1" kern="100" dirty="0">
                <a:effectLst/>
                <a:latin typeface="汉仪雅酷黑 65W" panose="020B0604020202020204" charset="-122"/>
                <a:ea typeface="汉仪雅酷黑 65W" panose="020B0604020202020204" charset="-122"/>
              </a:rPr>
              <a:t>位形式存储。开发者可选择使用</a:t>
            </a:r>
            <a:r>
              <a:rPr lang="en-US" altLang="zh-CN" sz="1800" b="1" kern="100" dirty="0">
                <a:effectLst/>
                <a:latin typeface="汉仪雅酷黑 65W" panose="020B0604020202020204" charset="-122"/>
                <a:ea typeface="汉仪雅酷黑 65W" panose="020B0604020202020204" charset="-122"/>
              </a:rPr>
              <a:t>f/F</a:t>
            </a:r>
            <a:r>
              <a:rPr lang="zh-CN" altLang="en-US" sz="1800" b="1" kern="100" dirty="0">
                <a:effectLst/>
                <a:latin typeface="汉仪雅酷黑 65W" panose="020B0604020202020204" charset="-122"/>
                <a:ea typeface="汉仪雅酷黑 65W" panose="020B0604020202020204" charset="-122"/>
              </a:rPr>
              <a:t>或</a:t>
            </a:r>
            <a:r>
              <a:rPr lang="en-US" altLang="zh-CN" sz="1800" b="1" kern="100" dirty="0">
                <a:effectLst/>
                <a:latin typeface="汉仪雅酷黑 65W" panose="020B0604020202020204" charset="-122"/>
                <a:ea typeface="汉仪雅酷黑 65W" panose="020B0604020202020204" charset="-122"/>
              </a:rPr>
              <a:t>d/D</a:t>
            </a:r>
            <a:r>
              <a:rPr lang="zh-CN" altLang="en-US" sz="1800" b="1" kern="100" dirty="0">
                <a:effectLst/>
                <a:latin typeface="汉仪雅酷黑 65W" panose="020B0604020202020204" charset="-122"/>
                <a:ea typeface="汉仪雅酷黑 65W" panose="020B0604020202020204" charset="-122"/>
              </a:rPr>
              <a:t>后缀来表示选用何种类型。</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201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83172"/>
            <a:ext cx="8272463" cy="3416320"/>
          </a:xfrm>
          <a:prstGeom prst="rect">
            <a:avLst/>
          </a:prstGeom>
          <a:noFill/>
        </p:spPr>
        <p:txBody>
          <a:bodyPr wrap="square" rtlCol="0">
            <a:spAutoFit/>
          </a:bodyPr>
          <a:lstStyle/>
          <a:p>
            <a:pPr indent="2552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3</a:t>
            </a:r>
            <a:r>
              <a:rPr lang="zh-CN" altLang="en-US" sz="1800" b="1" kern="100" dirty="0">
                <a:effectLst/>
                <a:latin typeface="汉仪雅酷黑 65W" panose="020B0604020202020204" charset="-122"/>
                <a:ea typeface="汉仪雅酷黑 65W" panose="020B0604020202020204" charset="-122"/>
              </a:rPr>
              <a:t>）布尔型常量</a:t>
            </a: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语言中的布尔型常量有“真”和“假”两种状态，分别用</a:t>
            </a:r>
            <a:r>
              <a:rPr lang="en-US" altLang="zh-CN" sz="1800" b="1" kern="100" dirty="0">
                <a:effectLst/>
                <a:latin typeface="汉仪雅酷黑 65W" panose="020B0604020202020204" charset="-122"/>
                <a:ea typeface="汉仪雅酷黑 65W" panose="020B0604020202020204" charset="-122"/>
              </a:rPr>
              <a:t>true</a:t>
            </a:r>
            <a:r>
              <a:rPr lang="zh-CN" altLang="en-US" sz="1800" b="1" kern="100" dirty="0">
                <a:effectLst/>
                <a:latin typeface="汉仪雅酷黑 65W" panose="020B0604020202020204" charset="-122"/>
                <a:ea typeface="汉仪雅酷黑 65W" panose="020B0604020202020204" charset="-122"/>
              </a:rPr>
              <a:t>和</a:t>
            </a:r>
            <a:r>
              <a:rPr lang="en-US" altLang="zh-CN" sz="1800" b="1" kern="100" dirty="0">
                <a:effectLst/>
                <a:latin typeface="汉仪雅酷黑 65W" panose="020B0604020202020204" charset="-122"/>
                <a:ea typeface="汉仪雅酷黑 65W" panose="020B0604020202020204" charset="-122"/>
              </a:rPr>
              <a:t>false</a:t>
            </a:r>
            <a:r>
              <a:rPr lang="zh-CN" altLang="en-US" sz="1800" b="1" kern="100" dirty="0">
                <a:effectLst/>
                <a:latin typeface="汉仪雅酷黑 65W" panose="020B0604020202020204" charset="-122"/>
                <a:ea typeface="汉仪雅酷黑 65W" panose="020B0604020202020204" charset="-122"/>
              </a:rPr>
              <a:t>关键字表示。</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语言的布尔型变量常会被作为判断标准控制判断语句的真值。需要特别注意的是，</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布尔型变量的取值与</a:t>
            </a:r>
            <a:r>
              <a:rPr lang="en-US" altLang="zh-CN" sz="1800" b="1" kern="100" dirty="0">
                <a:effectLst/>
                <a:latin typeface="汉仪雅酷黑 65W" panose="020B0604020202020204" charset="-122"/>
                <a:ea typeface="汉仪雅酷黑 65W" panose="020B0604020202020204" charset="-122"/>
              </a:rPr>
              <a:t>C</a:t>
            </a:r>
            <a:r>
              <a:rPr lang="zh-CN" altLang="en-US" sz="1800" b="1" kern="100" dirty="0">
                <a:effectLst/>
                <a:latin typeface="汉仪雅酷黑 65W" panose="020B0604020202020204" charset="-122"/>
                <a:ea typeface="汉仪雅酷黑 65W" panose="020B0604020202020204" charset="-122"/>
              </a:rPr>
              <a:t>和</a:t>
            </a:r>
            <a:r>
              <a:rPr lang="en-US" altLang="zh-CN" sz="1800" b="1" kern="100" dirty="0">
                <a:effectLst/>
                <a:latin typeface="汉仪雅酷黑 65W" panose="020B0604020202020204" charset="-122"/>
                <a:ea typeface="汉仪雅酷黑 65W" panose="020B0604020202020204" charset="-122"/>
              </a:rPr>
              <a:t>C++</a:t>
            </a:r>
            <a:r>
              <a:rPr lang="zh-CN" altLang="en-US" sz="1800" b="1" kern="100" dirty="0">
                <a:effectLst/>
                <a:latin typeface="汉仪雅酷黑 65W" panose="020B0604020202020204" charset="-122"/>
                <a:ea typeface="汉仪雅酷黑 65W" panose="020B0604020202020204" charset="-122"/>
              </a:rPr>
              <a:t>中布尔型变量的取值</a:t>
            </a:r>
            <a:r>
              <a:rPr lang="en-US" altLang="zh-CN" sz="1800" b="1" kern="100" dirty="0">
                <a:effectLst/>
                <a:latin typeface="汉仪雅酷黑 65W" panose="020B0604020202020204" charset="-122"/>
                <a:ea typeface="汉仪雅酷黑 65W" panose="020B0604020202020204" charset="-122"/>
              </a:rPr>
              <a:t>0</a:t>
            </a:r>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en-US" sz="1800" b="1" kern="100" dirty="0">
                <a:effectLst/>
                <a:latin typeface="汉仪雅酷黑 65W" panose="020B0604020202020204" charset="-122"/>
                <a:ea typeface="汉仪雅酷黑 65W" panose="020B0604020202020204" charset="-122"/>
              </a:rPr>
              <a:t>是不相同的。</a:t>
            </a:r>
          </a:p>
          <a:p>
            <a:pPr indent="2552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4</a:t>
            </a:r>
            <a:r>
              <a:rPr lang="zh-CN" altLang="en-US" sz="1800" b="1" kern="100" dirty="0">
                <a:effectLst/>
                <a:latin typeface="汉仪雅酷黑 65W" panose="020B0604020202020204" charset="-122"/>
                <a:ea typeface="汉仪雅酷黑 65W" panose="020B0604020202020204" charset="-122"/>
              </a:rPr>
              <a:t>）字符型常量</a:t>
            </a: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语言的字符型常量是指被包括在单引号中的字符，也可以是</a:t>
            </a:r>
            <a:r>
              <a:rPr lang="en-US" altLang="zh-CN" sz="1800" b="1" kern="100" dirty="0" err="1">
                <a:effectLst/>
                <a:latin typeface="汉仪雅酷黑 65W" panose="020B0604020202020204" charset="-122"/>
                <a:ea typeface="汉仪雅酷黑 65W" panose="020B0604020202020204" charset="-122"/>
              </a:rPr>
              <a:t>unicode</a:t>
            </a:r>
            <a:r>
              <a:rPr lang="zh-CN" altLang="en-US" sz="1800" b="1" kern="100" dirty="0">
                <a:effectLst/>
                <a:latin typeface="汉仪雅酷黑 65W" panose="020B0604020202020204" charset="-122"/>
                <a:ea typeface="汉仪雅酷黑 65W" panose="020B0604020202020204" charset="-122"/>
              </a:rPr>
              <a:t>字符集中的任何字符。另外，可使用“</a:t>
            </a:r>
            <a:r>
              <a:rPr lang="en-US" altLang="zh-CN" sz="1800" b="1" kern="100" dirty="0">
                <a:effectLst/>
                <a:latin typeface="汉仪雅酷黑 65W" panose="020B0604020202020204" charset="-122"/>
                <a:ea typeface="汉仪雅酷黑 65W" panose="020B0604020202020204" charset="-122"/>
              </a:rPr>
              <a:t>\”</a:t>
            </a:r>
            <a:r>
              <a:rPr lang="zh-CN" altLang="en-US" sz="1800" b="1" kern="100" dirty="0">
                <a:effectLst/>
                <a:latin typeface="汉仪雅酷黑 65W" panose="020B0604020202020204" charset="-122"/>
                <a:ea typeface="汉仪雅酷黑 65W" panose="020B0604020202020204" charset="-122"/>
              </a:rPr>
              <a:t>作为前缀标识转义字符。</a:t>
            </a:r>
          </a:p>
          <a:p>
            <a:pPr indent="2552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5</a:t>
            </a:r>
            <a:r>
              <a:rPr lang="zh-CN" altLang="en-US" sz="1800" b="1" kern="100" dirty="0">
                <a:effectLst/>
                <a:latin typeface="汉仪雅酷黑 65W" panose="020B0604020202020204" charset="-122"/>
                <a:ea typeface="汉仪雅酷黑 65W" panose="020B0604020202020204" charset="-122"/>
              </a:rPr>
              <a:t>）字符串常量</a:t>
            </a: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语言的字符串常量是被包括在双引号中的字符集合。在</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语言中，字符串属于专门的数据类型</a:t>
            </a:r>
            <a:r>
              <a:rPr lang="en-US" altLang="zh-CN" sz="1800" b="1" kern="100" dirty="0">
                <a:effectLst/>
                <a:latin typeface="汉仪雅酷黑 65W" panose="020B0604020202020204" charset="-122"/>
                <a:ea typeface="汉仪雅酷黑 65W" panose="020B0604020202020204" charset="-122"/>
              </a:rPr>
              <a:t>String</a:t>
            </a:r>
            <a:r>
              <a:rPr lang="zh-CN" altLang="en-US" sz="1800" b="1" kern="100" dirty="0">
                <a:effectLst/>
                <a:latin typeface="汉仪雅酷黑 65W" panose="020B0604020202020204" charset="-122"/>
                <a:ea typeface="汉仪雅酷黑 65W" panose="020B0604020202020204" charset="-122"/>
              </a:rPr>
              <a:t>，而不是像</a:t>
            </a:r>
            <a:r>
              <a:rPr lang="en-US" altLang="zh-CN" sz="1800" b="1" kern="100" dirty="0">
                <a:effectLst/>
                <a:latin typeface="汉仪雅酷黑 65W" panose="020B0604020202020204" charset="-122"/>
                <a:ea typeface="汉仪雅酷黑 65W" panose="020B0604020202020204" charset="-122"/>
              </a:rPr>
              <a:t>C++</a:t>
            </a:r>
            <a:r>
              <a:rPr lang="zh-CN" altLang="en-US" sz="1800" b="1" kern="100" dirty="0">
                <a:effectLst/>
                <a:latin typeface="汉仪雅酷黑 65W" panose="020B0604020202020204" charset="-122"/>
                <a:ea typeface="汉仪雅酷黑 65W" panose="020B0604020202020204" charset="-122"/>
              </a:rPr>
              <a:t>语言中需要使用字符数组声明字符串常量。</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9856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7"/>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p>
        </p:txBody>
      </p:sp>
      <p:sp>
        <p:nvSpPr>
          <p:cNvPr id="9" name="文本框 8"/>
          <p:cNvSpPr txBox="1"/>
          <p:nvPr/>
        </p:nvSpPr>
        <p:spPr>
          <a:xfrm>
            <a:off x="2665889" y="1567470"/>
            <a:ext cx="5648960" cy="2809295"/>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2</a:t>
            </a:r>
            <a:r>
              <a:rPr lang="zh-CN" altLang="en-US" sz="2400" dirty="0">
                <a:latin typeface="汉仪雅酷黑 65W" panose="020B0604020202020204" charset="-122"/>
                <a:ea typeface="汉仪雅酷黑 65W" panose="020B0604020202020204" charset="-122"/>
                <a:cs typeface="汉仪雅酷黑 65W" panose="020B0604020202020204" charset="-122"/>
              </a:rPr>
              <a:t>.1 </a:t>
            </a:r>
            <a:r>
              <a:rPr lang="en-US" altLang="zh-CN" sz="2400" dirty="0">
                <a:latin typeface="汉仪雅酷黑 65W" panose="020B0604020202020204" charset="-122"/>
                <a:ea typeface="汉仪雅酷黑 65W" panose="020B0604020202020204" charset="-122"/>
                <a:cs typeface="汉仪雅酷黑 65W" panose="020B0604020202020204" charset="-122"/>
              </a:rPr>
              <a:t>Java</a:t>
            </a:r>
            <a:r>
              <a:rPr lang="zh-CN" altLang="en-US" sz="2400" dirty="0">
                <a:latin typeface="汉仪雅酷黑 65W" panose="020B0604020202020204" charset="-122"/>
                <a:ea typeface="汉仪雅酷黑 65W" panose="020B0604020202020204" charset="-122"/>
                <a:cs typeface="汉仪雅酷黑 65W" panose="020B0604020202020204" charset="-122"/>
              </a:rPr>
              <a:t>简介</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2</a:t>
            </a:r>
            <a:r>
              <a:rPr lang="zh-CN" altLang="en-US" sz="2400" dirty="0">
                <a:latin typeface="汉仪雅酷黑 65W" panose="020B0604020202020204" charset="-122"/>
                <a:ea typeface="汉仪雅酷黑 65W" panose="020B0604020202020204" charset="-122"/>
                <a:cs typeface="汉仪雅酷黑 65W" panose="020B0604020202020204" charset="-122"/>
              </a:rPr>
              <a:t>.2 </a:t>
            </a:r>
            <a:r>
              <a:rPr lang="en-US" altLang="zh-CN" sz="2400" dirty="0">
                <a:latin typeface="汉仪雅酷黑 65W" panose="020B0604020202020204" charset="-122"/>
                <a:ea typeface="汉仪雅酷黑 65W" panose="020B0604020202020204" charset="-122"/>
                <a:cs typeface="汉仪雅酷黑 65W" panose="020B0604020202020204" charset="-122"/>
              </a:rPr>
              <a:t>Java</a:t>
            </a:r>
            <a:r>
              <a:rPr lang="zh-CN" altLang="en-US" sz="2400" dirty="0">
                <a:latin typeface="汉仪雅酷黑 65W" panose="020B0604020202020204" charset="-122"/>
                <a:ea typeface="汉仪雅酷黑 65W" panose="020B0604020202020204" charset="-122"/>
                <a:cs typeface="汉仪雅酷黑 65W" panose="020B0604020202020204" charset="-122"/>
              </a:rPr>
              <a:t>开发环境</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2</a:t>
            </a:r>
            <a:r>
              <a:rPr lang="zh-CN" altLang="en-US" sz="2400" dirty="0">
                <a:latin typeface="汉仪雅酷黑 65W" panose="020B0604020202020204" charset="-122"/>
                <a:ea typeface="汉仪雅酷黑 65W" panose="020B0604020202020204" charset="-122"/>
                <a:cs typeface="汉仪雅酷黑 65W" panose="020B0604020202020204" charset="-122"/>
              </a:rPr>
              <a:t>.3 </a:t>
            </a:r>
            <a:r>
              <a:rPr lang="en-US" altLang="zh-CN" sz="2400" dirty="0">
                <a:latin typeface="汉仪雅酷黑 65W" panose="020B0604020202020204" charset="-122"/>
                <a:ea typeface="汉仪雅酷黑 65W" panose="020B0604020202020204" charset="-122"/>
                <a:cs typeface="汉仪雅酷黑 65W" panose="020B0604020202020204" charset="-122"/>
              </a:rPr>
              <a:t>Java</a:t>
            </a:r>
            <a:r>
              <a:rPr lang="zh-CN" altLang="en-US" sz="2400" dirty="0">
                <a:latin typeface="汉仪雅酷黑 65W" panose="020B0604020202020204" charset="-122"/>
                <a:ea typeface="汉仪雅酷黑 65W" panose="020B0604020202020204" charset="-122"/>
                <a:cs typeface="汉仪雅酷黑 65W" panose="020B0604020202020204" charset="-122"/>
              </a:rPr>
              <a:t>基础语法</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2</a:t>
            </a:r>
            <a:r>
              <a:rPr lang="zh-CN" altLang="en-US" sz="2400" dirty="0">
                <a:latin typeface="汉仪雅酷黑 65W" panose="020B0604020202020204" charset="-122"/>
                <a:ea typeface="汉仪雅酷黑 65W" panose="020B0604020202020204" charset="-122"/>
                <a:cs typeface="汉仪雅酷黑 65W" panose="020B0604020202020204" charset="-122"/>
              </a:rPr>
              <a:t>.4 </a:t>
            </a:r>
            <a:r>
              <a:rPr lang="en-US" altLang="zh-CN" sz="2400" dirty="0">
                <a:latin typeface="汉仪雅酷黑 65W" panose="020B0604020202020204" charset="-122"/>
                <a:ea typeface="汉仪雅酷黑 65W" panose="020B0604020202020204" charset="-122"/>
                <a:cs typeface="汉仪雅酷黑 65W" panose="020B0604020202020204" charset="-122"/>
              </a:rPr>
              <a:t>Java</a:t>
            </a:r>
            <a:r>
              <a:rPr lang="zh-CN" altLang="en-US" sz="2400" dirty="0">
                <a:latin typeface="汉仪雅酷黑 65W" panose="020B0604020202020204" charset="-122"/>
                <a:ea typeface="汉仪雅酷黑 65W" panose="020B0604020202020204" charset="-122"/>
                <a:cs typeface="汉仪雅酷黑 65W" panose="020B0604020202020204" charset="-122"/>
              </a:rPr>
              <a:t>面向对象基础</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2.5 Java</a:t>
            </a:r>
            <a:r>
              <a:rPr lang="zh-CN" altLang="en-US" sz="2400" dirty="0">
                <a:latin typeface="汉仪雅酷黑 65W" panose="020B0604020202020204" charset="-122"/>
                <a:ea typeface="汉仪雅酷黑 65W" panose="020B0604020202020204" charset="-122"/>
                <a:cs typeface="汉仪雅酷黑 65W" panose="020B0604020202020204" charset="-122"/>
              </a:rPr>
              <a:t>的</a:t>
            </a:r>
            <a:r>
              <a:rPr lang="en-US" altLang="zh-CN" sz="2400" dirty="0">
                <a:latin typeface="汉仪雅酷黑 65W" panose="020B0604020202020204" charset="-122"/>
                <a:ea typeface="汉仪雅酷黑 65W" panose="020B0604020202020204" charset="-122"/>
                <a:cs typeface="汉仪雅酷黑 65W" panose="020B0604020202020204" charset="-122"/>
              </a:rPr>
              <a:t>I/O</a:t>
            </a:r>
            <a:r>
              <a:rPr lang="zh-CN" altLang="en-US" sz="2400" dirty="0">
                <a:latin typeface="汉仪雅酷黑 65W" panose="020B0604020202020204" charset="-122"/>
                <a:ea typeface="汉仪雅酷黑 65W" panose="020B0604020202020204" charset="-122"/>
                <a:cs typeface="汉仪雅酷黑 65W" panose="020B0604020202020204" charset="-122"/>
              </a:rPr>
              <a:t>操作</a:t>
            </a:r>
            <a:endParaRPr lang="en-US" altLang="zh-CN" sz="2400"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a:extLst>
              <a:ext uri="{FF2B5EF4-FFF2-40B4-BE49-F238E27FC236}">
                <a16:creationId xmlns:a16="http://schemas.microsoft.com/office/drawing/2014/main" id="{EE1CC19A-91C2-E900-D8FC-4BBC5D543C6A}"/>
              </a:ext>
            </a:extLst>
          </p:cNvPr>
          <p:cNvGrpSpPr/>
          <p:nvPr/>
        </p:nvGrpSpPr>
        <p:grpSpPr>
          <a:xfrm>
            <a:off x="6911340" y="227965"/>
            <a:ext cx="2143125" cy="307975"/>
            <a:chOff x="3716" y="3214"/>
            <a:chExt cx="8453" cy="485"/>
          </a:xfrm>
        </p:grpSpPr>
        <p:sp>
          <p:nvSpPr>
            <p:cNvPr id="6" name="文本框 5">
              <a:extLst>
                <a:ext uri="{FF2B5EF4-FFF2-40B4-BE49-F238E27FC236}">
                  <a16:creationId xmlns:a16="http://schemas.microsoft.com/office/drawing/2014/main" id="{3713EDE8-82F2-4D71-49E2-7A74543565F0}"/>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0" name="矩形 9">
              <a:extLst>
                <a:ext uri="{FF2B5EF4-FFF2-40B4-BE49-F238E27FC236}">
                  <a16:creationId xmlns:a16="http://schemas.microsoft.com/office/drawing/2014/main" id="{284CBFF7-A2AD-5D60-CEC3-CF2343A3CC1E}"/>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970318"/>
          </a:xfrm>
          <a:prstGeom prst="rect">
            <a:avLst/>
          </a:prstGeom>
          <a:noFill/>
        </p:spPr>
        <p:txBody>
          <a:bodyPr wrap="square" rtlCol="0">
            <a:spAutoFit/>
          </a:bodyPr>
          <a:lstStyle/>
          <a:p>
            <a:pPr indent="255270" algn="just"/>
            <a:r>
              <a:rPr lang="en-US" altLang="zh-CN" sz="1800" b="1" kern="100" dirty="0">
                <a:effectLst/>
                <a:latin typeface="汉仪雅酷黑 65W" panose="020B0604020202020204" charset="-122"/>
                <a:ea typeface="汉仪雅酷黑 65W" panose="020B0604020202020204" charset="-122"/>
              </a:rPr>
              <a:t>[</a:t>
            </a:r>
            <a:r>
              <a:rPr lang="zh-CN" altLang="en-US" sz="1800" b="1" kern="100" dirty="0">
                <a:effectLst/>
                <a:latin typeface="汉仪雅酷黑 65W" panose="020B0604020202020204" charset="-122"/>
                <a:ea typeface="汉仪雅酷黑 65W" panose="020B0604020202020204" charset="-122"/>
              </a:rPr>
              <a:t>例</a:t>
            </a:r>
            <a:r>
              <a:rPr lang="en-US" altLang="zh-CN" sz="1800" b="1" kern="100" dirty="0">
                <a:effectLst/>
                <a:latin typeface="汉仪雅酷黑 65W" panose="020B0604020202020204" charset="-122"/>
                <a:ea typeface="汉仪雅酷黑 65W" panose="020B0604020202020204" charset="-122"/>
              </a:rPr>
              <a:t>2.2]Java</a:t>
            </a:r>
            <a:r>
              <a:rPr lang="zh-CN" altLang="en-US" sz="1800" b="1" kern="100" dirty="0">
                <a:effectLst/>
                <a:latin typeface="汉仪雅酷黑 65W" panose="020B0604020202020204" charset="-122"/>
                <a:ea typeface="汉仪雅酷黑 65W" panose="020B0604020202020204" charset="-122"/>
              </a:rPr>
              <a:t>输出测试程序（</a:t>
            </a:r>
            <a:r>
              <a:rPr lang="en-US" altLang="zh-CN" sz="1800" b="1" kern="100" dirty="0">
                <a:effectLst/>
                <a:latin typeface="汉仪雅酷黑 65W" panose="020B0604020202020204" charset="-122"/>
                <a:ea typeface="汉仪雅酷黑 65W" panose="020B0604020202020204" charset="-122"/>
              </a:rPr>
              <a:t>outputTest.java</a:t>
            </a:r>
            <a:r>
              <a:rPr lang="zh-CN" altLang="en-US" sz="1800" b="1" kern="100" dirty="0">
                <a:effectLst/>
                <a:latin typeface="汉仪雅酷黑 65W" panose="020B0604020202020204" charset="-122"/>
                <a:ea typeface="汉仪雅酷黑 65W" panose="020B0604020202020204" charset="-122"/>
              </a:rPr>
              <a:t>）</a:t>
            </a:r>
          </a:p>
          <a:p>
            <a:pPr indent="255270" algn="just"/>
            <a:r>
              <a:rPr lang="en-US" altLang="zh-CN" sz="1800" b="1" kern="100" dirty="0">
                <a:effectLst/>
                <a:latin typeface="汉仪雅酷黑 65W" panose="020B0604020202020204" charset="-122"/>
                <a:ea typeface="汉仪雅酷黑 65W" panose="020B0604020202020204" charset="-122"/>
              </a:rPr>
              <a:t>class </a:t>
            </a:r>
            <a:r>
              <a:rPr lang="en-US" altLang="zh-CN" sz="1800" b="1" kern="100" dirty="0" err="1">
                <a:effectLst/>
                <a:latin typeface="汉仪雅酷黑 65W" panose="020B0604020202020204" charset="-122"/>
                <a:ea typeface="汉仪雅酷黑 65W" panose="020B0604020202020204" charset="-122"/>
              </a:rPr>
              <a:t>outputTest</a:t>
            </a:r>
            <a:endParaRPr lang="en-US" altLang="zh-CN" sz="1800" b="1" kern="100" dirty="0">
              <a:effectLst/>
              <a:latin typeface="汉仪雅酷黑 65W" panose="020B0604020202020204" charset="-122"/>
              <a:ea typeface="汉仪雅酷黑 65W" panose="020B0604020202020204" charset="-122"/>
            </a:endParaRPr>
          </a:p>
          <a:p>
            <a:pPr indent="255270" algn="just"/>
            <a:r>
              <a:rPr lang="en-US" altLang="zh-CN" sz="1800" b="1" kern="100" dirty="0">
                <a:effectLst/>
                <a:latin typeface="汉仪雅酷黑 65W" panose="020B0604020202020204" charset="-122"/>
                <a:ea typeface="汉仪雅酷黑 65W" panose="020B0604020202020204" charset="-122"/>
              </a:rPr>
              <a:t>  {</a:t>
            </a:r>
          </a:p>
          <a:p>
            <a:pPr indent="255270" algn="just"/>
            <a:r>
              <a:rPr lang="en-US" altLang="zh-CN" sz="1800" b="1" kern="100" dirty="0">
                <a:effectLst/>
                <a:latin typeface="汉仪雅酷黑 65W" panose="020B0604020202020204" charset="-122"/>
                <a:ea typeface="汉仪雅酷黑 65W" panose="020B0604020202020204" charset="-122"/>
              </a:rPr>
              <a:t>   public static void main(String </a:t>
            </a:r>
            <a:r>
              <a:rPr lang="en-US" altLang="zh-CN" sz="1800" b="1" kern="100" dirty="0" err="1">
                <a:effectLst/>
                <a:latin typeface="汉仪雅酷黑 65W" panose="020B0604020202020204" charset="-122"/>
                <a:ea typeface="汉仪雅酷黑 65W" panose="020B0604020202020204" charset="-122"/>
              </a:rPr>
              <a:t>args</a:t>
            </a:r>
            <a:r>
              <a:rPr lang="en-US" altLang="zh-CN" sz="1800" b="1" kern="100" dirty="0">
                <a:effectLst/>
                <a:latin typeface="汉仪雅酷黑 65W" panose="020B0604020202020204" charset="-122"/>
                <a:ea typeface="汉仪雅酷黑 65W" panose="020B0604020202020204" charset="-122"/>
              </a:rPr>
              <a:t>[])</a:t>
            </a:r>
          </a:p>
          <a:p>
            <a:pPr indent="255270" algn="just"/>
            <a:r>
              <a:rPr lang="en-US" altLang="zh-CN" sz="1800" b="1" kern="100" dirty="0">
                <a:effectLst/>
                <a:latin typeface="汉仪雅酷黑 65W" panose="020B0604020202020204" charset="-122"/>
                <a:ea typeface="汉仪雅酷黑 65W" panose="020B0604020202020204" charset="-122"/>
              </a:rPr>
              <a:t>	{</a:t>
            </a:r>
          </a:p>
          <a:p>
            <a:pPr indent="255270" algn="just"/>
            <a:r>
              <a:rPr lang="en-US" altLang="zh-CN" sz="1800" b="1" kern="100" dirty="0">
                <a:effectLst/>
                <a:latin typeface="汉仪雅酷黑 65W" panose="020B0604020202020204" charset="-122"/>
                <a:ea typeface="汉仪雅酷黑 65W" panose="020B0604020202020204" charset="-122"/>
              </a:rPr>
              <a:t>		</a:t>
            </a:r>
            <a:r>
              <a:rPr lang="en-US" altLang="zh-CN" sz="1800" b="1" kern="100" dirty="0" err="1">
                <a:effectLst/>
                <a:latin typeface="汉仪雅酷黑 65W" panose="020B0604020202020204" charset="-122"/>
                <a:ea typeface="汉仪雅酷黑 65W" panose="020B0604020202020204" charset="-122"/>
              </a:rPr>
              <a:t>System.out.println</a:t>
            </a:r>
            <a:r>
              <a:rPr lang="en-US" altLang="zh-CN" sz="1800" b="1" kern="100" dirty="0">
                <a:effectLst/>
                <a:latin typeface="汉仪雅酷黑 65W" panose="020B0604020202020204" charset="-122"/>
                <a:ea typeface="汉仪雅酷黑 65W" panose="020B0604020202020204" charset="-122"/>
              </a:rPr>
              <a:t>("Hello World!");</a:t>
            </a:r>
          </a:p>
          <a:p>
            <a:pPr indent="255270" algn="just"/>
            <a:r>
              <a:rPr lang="en-US" altLang="zh-CN" sz="1800" b="1" kern="100" dirty="0">
                <a:effectLst/>
                <a:latin typeface="汉仪雅酷黑 65W" panose="020B0604020202020204" charset="-122"/>
                <a:ea typeface="汉仪雅酷黑 65W" panose="020B0604020202020204" charset="-122"/>
              </a:rPr>
              <a:t>		</a:t>
            </a:r>
            <a:r>
              <a:rPr lang="en-US" altLang="zh-CN" sz="1800" b="1" kern="100" dirty="0" err="1">
                <a:effectLst/>
                <a:latin typeface="汉仪雅酷黑 65W" panose="020B0604020202020204" charset="-122"/>
                <a:ea typeface="汉仪雅酷黑 65W" panose="020B0604020202020204" charset="-122"/>
              </a:rPr>
              <a:t>System.out.println</a:t>
            </a:r>
            <a:r>
              <a:rPr lang="en-US" altLang="zh-CN" sz="1800" b="1" kern="100" dirty="0">
                <a:effectLst/>
                <a:latin typeface="汉仪雅酷黑 65W" panose="020B0604020202020204" charset="-122"/>
                <a:ea typeface="汉仪雅酷黑 65W" panose="020B0604020202020204" charset="-122"/>
              </a:rPr>
              <a:t>("Hi!\</a:t>
            </a:r>
            <a:r>
              <a:rPr lang="en-US" altLang="zh-CN" sz="1800" b="1" kern="100" dirty="0" err="1">
                <a:effectLst/>
                <a:latin typeface="汉仪雅酷黑 65W" panose="020B0604020202020204" charset="-122"/>
                <a:ea typeface="汉仪雅酷黑 65W" panose="020B0604020202020204" charset="-122"/>
              </a:rPr>
              <a:t>n'Good</a:t>
            </a:r>
            <a:r>
              <a:rPr lang="en-US" altLang="zh-CN" sz="1800" b="1" kern="100" dirty="0">
                <a:effectLst/>
                <a:latin typeface="汉仪雅酷黑 65W" panose="020B0604020202020204" charset="-122"/>
                <a:ea typeface="汉仪雅酷黑 65W" panose="020B0604020202020204" charset="-122"/>
              </a:rPr>
              <a:t> Morning!'");</a:t>
            </a:r>
          </a:p>
          <a:p>
            <a:pPr indent="255270" algn="just"/>
            <a:r>
              <a:rPr lang="en-US" altLang="zh-CN" sz="1800" b="1" kern="100" dirty="0">
                <a:effectLst/>
                <a:latin typeface="汉仪雅酷黑 65W" panose="020B0604020202020204" charset="-122"/>
                <a:ea typeface="汉仪雅酷黑 65W" panose="020B0604020202020204" charset="-122"/>
              </a:rPr>
              <a:t>	}</a:t>
            </a:r>
          </a:p>
          <a:p>
            <a:pPr indent="255270" algn="just"/>
            <a:r>
              <a:rPr lang="en-US" altLang="zh-CN" sz="1800" b="1" kern="100" dirty="0">
                <a:effectLst/>
                <a:latin typeface="汉仪雅酷黑 65W" panose="020B0604020202020204" charset="-122"/>
                <a:ea typeface="汉仪雅酷黑 65W" panose="020B0604020202020204" charset="-122"/>
              </a:rPr>
              <a:t>  }</a:t>
            </a:r>
          </a:p>
          <a:p>
            <a:pPr indent="255270" algn="just"/>
            <a:r>
              <a:rPr lang="en-US" altLang="zh-CN" sz="1800" b="1" kern="100" dirty="0">
                <a:effectLst/>
                <a:latin typeface="汉仪雅酷黑 65W" panose="020B0604020202020204" charset="-122"/>
                <a:ea typeface="汉仪雅酷黑 65W" panose="020B0604020202020204" charset="-122"/>
              </a:rPr>
              <a:t>  </a:t>
            </a:r>
          </a:p>
          <a:p>
            <a:pPr indent="255270" algn="just"/>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输出测试程序运行后的显示结果如下：</a:t>
            </a:r>
          </a:p>
          <a:p>
            <a:pPr indent="255270" algn="just"/>
            <a:r>
              <a:rPr lang="en-US" altLang="zh-CN" sz="1800" b="1" kern="100" dirty="0">
                <a:effectLst/>
                <a:latin typeface="汉仪雅酷黑 65W" panose="020B0604020202020204" charset="-122"/>
                <a:ea typeface="汉仪雅酷黑 65W" panose="020B0604020202020204" charset="-122"/>
              </a:rPr>
              <a:t>Hello World!</a:t>
            </a:r>
          </a:p>
          <a:p>
            <a:pPr indent="255270" algn="just"/>
            <a:r>
              <a:rPr lang="en-US" altLang="zh-CN" sz="1800" b="1" kern="100" dirty="0">
                <a:effectLst/>
                <a:latin typeface="汉仪雅酷黑 65W" panose="020B0604020202020204" charset="-122"/>
                <a:ea typeface="汉仪雅酷黑 65W" panose="020B0604020202020204" charset="-122"/>
              </a:rPr>
              <a:t>Hi!</a:t>
            </a:r>
          </a:p>
          <a:p>
            <a:pPr indent="255270" algn="just"/>
            <a:r>
              <a:rPr lang="en-US" altLang="zh-CN" sz="1800" b="1" kern="100" dirty="0">
                <a:effectLst/>
                <a:latin typeface="汉仪雅酷黑 65W" panose="020B0604020202020204" charset="-122"/>
                <a:ea typeface="汉仪雅酷黑 65W" panose="020B0604020202020204" charset="-122"/>
              </a:rPr>
              <a:t>'Good Morning!</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7639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4247317"/>
          </a:xfrm>
          <a:prstGeom prst="rect">
            <a:avLst/>
          </a:prstGeom>
          <a:noFill/>
        </p:spPr>
        <p:txBody>
          <a:bodyPr wrap="square" rtlCol="0">
            <a:spAutoFit/>
          </a:bodyPr>
          <a:lstStyle/>
          <a:p>
            <a:pPr indent="255270" algn="just"/>
            <a:r>
              <a:rPr lang="en-US" altLang="zh-CN" sz="1800" b="1" kern="100" dirty="0">
                <a:effectLst/>
                <a:latin typeface="汉仪雅酷黑 65W" panose="020B0604020202020204" charset="-122"/>
                <a:ea typeface="汉仪雅酷黑 65W" panose="020B0604020202020204" charset="-122"/>
              </a:rPr>
              <a:t>2. Java</a:t>
            </a:r>
            <a:r>
              <a:rPr lang="zh-CN" altLang="en-US" sz="1800" b="1" kern="100" dirty="0">
                <a:effectLst/>
                <a:latin typeface="汉仪雅酷黑 65W" panose="020B0604020202020204" charset="-122"/>
                <a:ea typeface="汉仪雅酷黑 65W" panose="020B0604020202020204" charset="-122"/>
              </a:rPr>
              <a:t>变量的类型及声明</a:t>
            </a:r>
          </a:p>
          <a:p>
            <a:pPr indent="255270" algn="just"/>
            <a:r>
              <a:rPr lang="zh-CN" altLang="en-US" sz="1800" b="1" kern="100" dirty="0">
                <a:effectLst/>
                <a:latin typeface="汉仪雅酷黑 65W" panose="020B0604020202020204" charset="-122"/>
                <a:ea typeface="汉仪雅酷黑 65W" panose="020B0604020202020204" charset="-122"/>
              </a:rPr>
              <a:t>在</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语言中存储一个数据，必须使用一个变量。</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变量必须要先声明再使用。</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变量的标识符代表变量的名称，而数据类型决定了变量能存储的值的类型以及可能的操作方式。声明语句的格式如下：</a:t>
            </a:r>
            <a:r>
              <a:rPr lang="en-US" altLang="zh-CN" sz="1800" b="1" kern="100" dirty="0">
                <a:effectLst/>
                <a:latin typeface="汉仪雅酷黑 65W" panose="020B0604020202020204" charset="-122"/>
                <a:ea typeface="汉仪雅酷黑 65W" panose="020B0604020202020204" charset="-122"/>
              </a:rPr>
              <a:t>type identifier[,identifier];</a:t>
            </a:r>
          </a:p>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整型变量的声明</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语言支持</a:t>
            </a:r>
            <a:r>
              <a:rPr lang="en-US" altLang="zh-CN" sz="1800" kern="100" dirty="0">
                <a:effectLst/>
                <a:latin typeface="汉仪雅酷黑 65W" panose="020B0604020202020204" charset="-122"/>
                <a:ea typeface="汉仪雅酷黑 65W" panose="020B0604020202020204" charset="-122"/>
              </a:rPr>
              <a:t>4</a:t>
            </a:r>
            <a:r>
              <a:rPr lang="zh-CN" altLang="zh-CN" sz="1800" kern="100" dirty="0">
                <a:effectLst/>
                <a:latin typeface="汉仪雅酷黑 65W" panose="020B0604020202020204" charset="-122"/>
                <a:ea typeface="汉仪雅酷黑 65W" panose="020B0604020202020204" charset="-122"/>
              </a:rPr>
              <a:t>种整型变量，这些整型变量所占的位数不同：字节整型变量</a:t>
            </a:r>
            <a:r>
              <a:rPr lang="en-US" altLang="zh-CN" sz="1800" kern="100" dirty="0">
                <a:effectLst/>
                <a:latin typeface="汉仪雅酷黑 65W" panose="020B0604020202020204" charset="-122"/>
                <a:ea typeface="汉仪雅酷黑 65W" panose="020B0604020202020204" charset="-122"/>
              </a:rPr>
              <a:t>（byte integer）</a:t>
            </a:r>
            <a:r>
              <a:rPr lang="zh-CN" altLang="zh-CN" sz="1800" kern="100" dirty="0">
                <a:effectLst/>
                <a:latin typeface="汉仪雅酷黑 65W" panose="020B0604020202020204" charset="-122"/>
                <a:ea typeface="汉仪雅酷黑 65W" panose="020B0604020202020204" charset="-122"/>
              </a:rPr>
              <a:t>占</a:t>
            </a:r>
            <a:r>
              <a:rPr lang="en-US" altLang="zh-CN" sz="1800" kern="100" dirty="0">
                <a:effectLst/>
                <a:latin typeface="汉仪雅酷黑 65W" panose="020B0604020202020204" charset="-122"/>
                <a:ea typeface="汉仪雅酷黑 65W" panose="020B0604020202020204" charset="-122"/>
              </a:rPr>
              <a:t>8</a:t>
            </a:r>
            <a:r>
              <a:rPr lang="zh-CN" altLang="zh-CN" sz="1800" kern="100" dirty="0">
                <a:effectLst/>
                <a:latin typeface="汉仪雅酷黑 65W" panose="020B0604020202020204" charset="-122"/>
                <a:ea typeface="汉仪雅酷黑 65W" panose="020B0604020202020204" charset="-122"/>
              </a:rPr>
              <a:t>位，短整型变量（</a:t>
            </a:r>
            <a:r>
              <a:rPr lang="en-US" altLang="zh-CN" sz="1800" kern="100" dirty="0">
                <a:effectLst/>
                <a:latin typeface="汉仪雅酷黑 65W" panose="020B0604020202020204" charset="-122"/>
                <a:ea typeface="汉仪雅酷黑 65W" panose="020B0604020202020204" charset="-122"/>
              </a:rPr>
              <a:t>short integer）</a:t>
            </a:r>
            <a:r>
              <a:rPr lang="zh-CN" altLang="zh-CN" sz="1800" kern="100" dirty="0">
                <a:effectLst/>
                <a:latin typeface="汉仪雅酷黑 65W" panose="020B0604020202020204" charset="-122"/>
                <a:ea typeface="汉仪雅酷黑 65W" panose="020B0604020202020204" charset="-122"/>
              </a:rPr>
              <a:t>占</a:t>
            </a:r>
            <a:r>
              <a:rPr lang="en-US" altLang="zh-CN" sz="1800" kern="100" dirty="0">
                <a:effectLst/>
                <a:latin typeface="汉仪雅酷黑 65W" panose="020B0604020202020204" charset="-122"/>
                <a:ea typeface="汉仪雅酷黑 65W" panose="020B0604020202020204" charset="-122"/>
              </a:rPr>
              <a:t>16</a:t>
            </a:r>
            <a:r>
              <a:rPr lang="zh-CN" altLang="zh-CN" sz="1800" kern="100" dirty="0">
                <a:effectLst/>
                <a:latin typeface="汉仪雅酷黑 65W" panose="020B0604020202020204" charset="-122"/>
                <a:ea typeface="汉仪雅酷黑 65W" panose="020B0604020202020204" charset="-122"/>
              </a:rPr>
              <a:t>位，整型变量</a:t>
            </a:r>
            <a:r>
              <a:rPr lang="en-US" altLang="zh-CN" sz="1800" kern="100" dirty="0">
                <a:effectLst/>
                <a:latin typeface="汉仪雅酷黑 65W" panose="020B0604020202020204" charset="-122"/>
                <a:ea typeface="汉仪雅酷黑 65W" panose="020B0604020202020204" charset="-122"/>
              </a:rPr>
              <a:t>（</a:t>
            </a:r>
            <a:r>
              <a:rPr lang="en-US" altLang="zh-CN" sz="1800" kern="100" dirty="0" err="1">
                <a:effectLst/>
                <a:latin typeface="汉仪雅酷黑 65W" panose="020B0604020202020204" charset="-122"/>
                <a:ea typeface="汉仪雅酷黑 65W" panose="020B0604020202020204" charset="-122"/>
              </a:rPr>
              <a:t>inetger</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占</a:t>
            </a:r>
            <a:r>
              <a:rPr lang="en-US" altLang="zh-CN" sz="1800" kern="100" dirty="0">
                <a:effectLst/>
                <a:latin typeface="汉仪雅酷黑 65W" panose="020B0604020202020204" charset="-122"/>
                <a:ea typeface="汉仪雅酷黑 65W" panose="020B0604020202020204" charset="-122"/>
              </a:rPr>
              <a:t>32</a:t>
            </a:r>
            <a:r>
              <a:rPr lang="zh-CN" altLang="zh-CN" sz="1800" kern="100" dirty="0">
                <a:effectLst/>
                <a:latin typeface="汉仪雅酷黑 65W" panose="020B0604020202020204" charset="-122"/>
                <a:ea typeface="汉仪雅酷黑 65W" panose="020B0604020202020204" charset="-122"/>
              </a:rPr>
              <a:t>位，长整</a:t>
            </a:r>
            <a:r>
              <a:rPr lang="en-US" altLang="zh-CN" sz="1800" kern="100" dirty="0" err="1">
                <a:effectLst/>
                <a:latin typeface="汉仪雅酷黑 65W" panose="020B0604020202020204" charset="-122"/>
                <a:ea typeface="汉仪雅酷黑 65W" panose="020B0604020202020204" charset="-122"/>
              </a:rPr>
              <a:t>型变量（long</a:t>
            </a:r>
            <a:r>
              <a:rPr lang="en-US" altLang="zh-CN" sz="1800" kern="100" dirty="0">
                <a:effectLst/>
                <a:latin typeface="汉仪雅酷黑 65W" panose="020B0604020202020204" charset="-122"/>
                <a:ea typeface="汉仪雅酷黑 65W" panose="020B0604020202020204" charset="-122"/>
              </a:rPr>
              <a:t> integer）</a:t>
            </a:r>
            <a:r>
              <a:rPr lang="zh-CN" altLang="zh-CN" sz="1800" kern="100" dirty="0">
                <a:effectLst/>
                <a:latin typeface="汉仪雅酷黑 65W" panose="020B0604020202020204" charset="-122"/>
                <a:ea typeface="汉仪雅酷黑 65W" panose="020B0604020202020204" charset="-122"/>
              </a:rPr>
              <a:t>型占</a:t>
            </a:r>
            <a:r>
              <a:rPr lang="en-US" altLang="zh-CN" sz="1800" kern="100" dirty="0">
                <a:effectLst/>
                <a:latin typeface="汉仪雅酷黑 65W" panose="020B0604020202020204" charset="-122"/>
                <a:ea typeface="汉仪雅酷黑 65W" panose="020B0604020202020204" charset="-122"/>
              </a:rPr>
              <a:t>64</a:t>
            </a:r>
            <a:r>
              <a:rPr lang="zh-CN" altLang="zh-CN" sz="1800" kern="100" dirty="0">
                <a:effectLst/>
                <a:latin typeface="汉仪雅酷黑 65W" panose="020B0604020202020204" charset="-122"/>
                <a:ea typeface="汉仪雅酷黑 65W" panose="020B0604020202020204" charset="-122"/>
              </a:rPr>
              <a:t>位。</a:t>
            </a:r>
            <a:r>
              <a:rPr lang="zh-CN" altLang="en-US" sz="1800" kern="100" dirty="0">
                <a:effectLst/>
                <a:latin typeface="汉仪雅酷黑 65W" panose="020B0604020202020204" charset="-122"/>
                <a:ea typeface="汉仪雅酷黑 65W" panose="020B0604020202020204" charset="-122"/>
              </a:rPr>
              <a:t>以下是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整型变量声明实例。</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byte num;</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short </a:t>
            </a:r>
            <a:r>
              <a:rPr lang="en-US" altLang="zh-CN" sz="1800" kern="100" dirty="0" err="1">
                <a:effectLst/>
                <a:latin typeface="汉仪雅酷黑 65W" panose="020B0604020202020204" charset="-122"/>
                <a:ea typeface="汉仪雅酷黑 65W" panose="020B0604020202020204" charset="-122"/>
              </a:rPr>
              <a:t>NumberOfYear</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int month;</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int x1,y2,m3;</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long </a:t>
            </a:r>
            <a:r>
              <a:rPr lang="en-US" altLang="zh-CN" sz="1800" kern="100" dirty="0" err="1">
                <a:effectLst/>
                <a:latin typeface="汉仪雅酷黑 65W" panose="020B0604020202020204" charset="-122"/>
                <a:ea typeface="汉仪雅酷黑 65W" panose="020B0604020202020204" charset="-122"/>
              </a:rPr>
              <a:t>PopulationOfChina</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55270" algn="just"/>
            <a:endParaRPr lang="en-US" altLang="zh-CN" sz="1800" b="1"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32844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970318"/>
          </a:xfrm>
          <a:prstGeom prst="rect">
            <a:avLst/>
          </a:prstGeom>
          <a:noFill/>
        </p:spPr>
        <p:txBody>
          <a:bodyPr wrap="square" rtlCol="0">
            <a:spAutoFit/>
          </a:bodyPr>
          <a:lstStyle/>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浮点型变量的声明</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语言中浮点型变量用</a:t>
            </a:r>
            <a:r>
              <a:rPr lang="en-US" altLang="zh-CN" sz="1800" kern="100" dirty="0">
                <a:effectLst/>
                <a:latin typeface="汉仪雅酷黑 65W" panose="020B0604020202020204" charset="-122"/>
                <a:ea typeface="汉仪雅酷黑 65W" panose="020B0604020202020204" charset="-122"/>
              </a:rPr>
              <a:t>float</a:t>
            </a:r>
            <a:r>
              <a:rPr lang="zh-CN" altLang="zh-CN" sz="1800" kern="100" dirty="0">
                <a:effectLst/>
                <a:latin typeface="汉仪雅酷黑 65W" panose="020B0604020202020204" charset="-122"/>
                <a:ea typeface="汉仪雅酷黑 65W" panose="020B0604020202020204" charset="-122"/>
              </a:rPr>
              <a:t>或</a:t>
            </a:r>
            <a:r>
              <a:rPr lang="en-US" altLang="zh-CN" sz="1800" kern="100" dirty="0">
                <a:effectLst/>
                <a:latin typeface="汉仪雅酷黑 65W" panose="020B0604020202020204" charset="-122"/>
                <a:ea typeface="汉仪雅酷黑 65W" panose="020B0604020202020204" charset="-122"/>
              </a:rPr>
              <a:t>double</a:t>
            </a:r>
            <a:r>
              <a:rPr lang="zh-CN" altLang="zh-CN" sz="1800" kern="100" dirty="0">
                <a:effectLst/>
                <a:latin typeface="汉仪雅酷黑 65W" panose="020B0604020202020204" charset="-122"/>
                <a:ea typeface="汉仪雅酷黑 65W" panose="020B0604020202020204" charset="-122"/>
              </a:rPr>
              <a:t>关键字定义。其中，</a:t>
            </a:r>
            <a:r>
              <a:rPr lang="en-US" altLang="zh-CN" sz="1800" kern="100" dirty="0">
                <a:effectLst/>
                <a:latin typeface="汉仪雅酷黑 65W" panose="020B0604020202020204" charset="-122"/>
                <a:ea typeface="汉仪雅酷黑 65W" panose="020B0604020202020204" charset="-122"/>
              </a:rPr>
              <a:t>float</a:t>
            </a:r>
            <a:r>
              <a:rPr lang="zh-CN" altLang="zh-CN" sz="1800" kern="100" dirty="0">
                <a:effectLst/>
                <a:latin typeface="汉仪雅酷黑 65W" panose="020B0604020202020204" charset="-122"/>
                <a:ea typeface="汉仪雅酷黑 65W" panose="020B0604020202020204" charset="-122"/>
              </a:rPr>
              <a:t>用</a:t>
            </a:r>
            <a:r>
              <a:rPr lang="en-US" altLang="zh-CN" sz="1800" kern="100" dirty="0">
                <a:effectLst/>
                <a:latin typeface="汉仪雅酷黑 65W" panose="020B0604020202020204" charset="-122"/>
                <a:ea typeface="汉仪雅酷黑 65W" panose="020B0604020202020204" charset="-122"/>
              </a:rPr>
              <a:t>32</a:t>
            </a:r>
            <a:r>
              <a:rPr lang="zh-CN" altLang="zh-CN" sz="1800" kern="100" dirty="0">
                <a:effectLst/>
                <a:latin typeface="汉仪雅酷黑 65W" panose="020B0604020202020204" charset="-122"/>
                <a:ea typeface="汉仪雅酷黑 65W" panose="020B0604020202020204" charset="-122"/>
              </a:rPr>
              <a:t>位单精度浮点数来存储变量，</a:t>
            </a:r>
            <a:r>
              <a:rPr lang="en-US" altLang="zh-CN" sz="1800" kern="100" dirty="0">
                <a:effectLst/>
                <a:latin typeface="汉仪雅酷黑 65W" panose="020B0604020202020204" charset="-122"/>
                <a:ea typeface="汉仪雅酷黑 65W" panose="020B0604020202020204" charset="-122"/>
              </a:rPr>
              <a:t>double</a:t>
            </a:r>
            <a:r>
              <a:rPr lang="zh-CN" altLang="zh-CN" sz="1800" kern="100" dirty="0">
                <a:effectLst/>
                <a:latin typeface="汉仪雅酷黑 65W" panose="020B0604020202020204" charset="-122"/>
                <a:ea typeface="汉仪雅酷黑 65W" panose="020B0604020202020204" charset="-122"/>
              </a:rPr>
              <a:t>则按</a:t>
            </a:r>
            <a:r>
              <a:rPr lang="en-US" altLang="zh-CN" sz="1800" kern="100" dirty="0">
                <a:effectLst/>
                <a:latin typeface="汉仪雅酷黑 65W" panose="020B0604020202020204" charset="-122"/>
                <a:ea typeface="汉仪雅酷黑 65W" panose="020B0604020202020204" charset="-122"/>
              </a:rPr>
              <a:t>64</a:t>
            </a:r>
            <a:r>
              <a:rPr lang="zh-CN" altLang="zh-CN" sz="1800" kern="100" dirty="0">
                <a:effectLst/>
                <a:latin typeface="汉仪雅酷黑 65W" panose="020B0604020202020204" charset="-122"/>
                <a:ea typeface="汉仪雅酷黑 65W" panose="020B0604020202020204" charset="-122"/>
              </a:rPr>
              <a:t>位双精度存储。请看下列声明：</a:t>
            </a:r>
          </a:p>
          <a:p>
            <a:pPr indent="266700" algn="ctr"/>
            <a:r>
              <a:rPr lang="en-US" altLang="zh-CN" sz="1800" kern="100" dirty="0">
                <a:effectLst/>
                <a:latin typeface="汉仪雅酷黑 65W" panose="020B0604020202020204" charset="-122"/>
                <a:ea typeface="汉仪雅酷黑 65W" panose="020B0604020202020204" charset="-122"/>
              </a:rPr>
              <a:t>float pi;</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double </a:t>
            </a:r>
            <a:r>
              <a:rPr lang="en-US" altLang="zh-CN" sz="1800" kern="100" dirty="0" err="1">
                <a:effectLst/>
                <a:latin typeface="汉仪雅酷黑 65W" panose="020B0604020202020204" charset="-122"/>
                <a:ea typeface="汉仪雅酷黑 65W" panose="020B0604020202020204" charset="-122"/>
              </a:rPr>
              <a:t>sum,average</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字符型变量的声明</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语言采用的是</a:t>
            </a:r>
            <a:r>
              <a:rPr lang="en-US" altLang="zh-CN" sz="1800" kern="100" dirty="0">
                <a:effectLst/>
                <a:latin typeface="汉仪雅酷黑 65W" panose="020B0604020202020204" charset="-122"/>
                <a:ea typeface="汉仪雅酷黑 65W" panose="020B0604020202020204" charset="-122"/>
              </a:rPr>
              <a:t>16</a:t>
            </a:r>
            <a:r>
              <a:rPr lang="zh-CN" altLang="zh-CN" sz="1800" kern="100" dirty="0">
                <a:effectLst/>
                <a:latin typeface="汉仪雅酷黑 65W" panose="020B0604020202020204" charset="-122"/>
                <a:ea typeface="汉仪雅酷黑 65W" panose="020B0604020202020204" charset="-122"/>
              </a:rPr>
              <a:t>位</a:t>
            </a:r>
            <a:r>
              <a:rPr lang="en-US" altLang="zh-CN" sz="1800" kern="100" dirty="0">
                <a:effectLst/>
                <a:latin typeface="汉仪雅酷黑 65W" panose="020B0604020202020204" charset="-122"/>
                <a:ea typeface="汉仪雅酷黑 65W" panose="020B0604020202020204" charset="-122"/>
              </a:rPr>
              <a:t>UNICODE</a:t>
            </a:r>
            <a:r>
              <a:rPr lang="zh-CN" altLang="zh-CN" sz="1800" kern="100" dirty="0">
                <a:effectLst/>
                <a:latin typeface="汉仪雅酷黑 65W" panose="020B0604020202020204" charset="-122"/>
                <a:ea typeface="汉仪雅酷黑 65W" panose="020B0604020202020204" charset="-122"/>
              </a:rPr>
              <a:t>字符集。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字符型变量常被用于存放单字符，不直接存储字符串。例如使用该语句声明字符类型变量：</a:t>
            </a:r>
            <a:r>
              <a:rPr lang="en-US" altLang="zh-CN" sz="1800" kern="100" dirty="0">
                <a:effectLst/>
                <a:latin typeface="汉仪雅酷黑 65W" panose="020B0604020202020204" charset="-122"/>
                <a:ea typeface="汉仪雅酷黑 65W" panose="020B0604020202020204" charset="-122"/>
              </a:rPr>
              <a:t>char ch1,ch2;</a:t>
            </a:r>
            <a:endParaRPr lang="zh-CN" altLang="zh-CN" sz="1800" kern="100" dirty="0">
              <a:effectLst/>
              <a:latin typeface="汉仪雅酷黑 65W" panose="020B0604020202020204" charset="-122"/>
              <a:ea typeface="汉仪雅酷黑 65W" panose="020B0604020202020204" charset="-122"/>
            </a:endParaRPr>
          </a:p>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4</a:t>
            </a:r>
            <a:r>
              <a:rPr lang="zh-CN" altLang="zh-CN" sz="1800" b="1"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a:t>
            </a:r>
            <a:r>
              <a:rPr lang="zh-CN" altLang="en-US" b="1" kern="100" dirty="0">
                <a:latin typeface="汉仪雅酷黑 65W" panose="020B0604020202020204" charset="-122"/>
                <a:ea typeface="汉仪雅酷黑 65W" panose="020B0604020202020204" charset="-122"/>
              </a:rPr>
              <a:t>布</a:t>
            </a:r>
            <a:r>
              <a:rPr lang="zh-CN" altLang="zh-CN" sz="1800" b="1" kern="100" dirty="0">
                <a:effectLst/>
                <a:latin typeface="汉仪雅酷黑 65W" panose="020B0604020202020204" charset="-122"/>
                <a:ea typeface="汉仪雅酷黑 65W" panose="020B0604020202020204" charset="-122"/>
              </a:rPr>
              <a:t>尔型变量的声明</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布尔型变量常用于方法的返回值以表示操作是否成功。其声明如下：</a:t>
            </a:r>
            <a:r>
              <a:rPr lang="en-US" altLang="zh-CN" sz="1800" kern="100" dirty="0" err="1">
                <a:effectLst/>
                <a:latin typeface="汉仪雅酷黑 65W" panose="020B0604020202020204" charset="-122"/>
                <a:ea typeface="汉仪雅酷黑 65W" panose="020B0604020202020204" charset="-122"/>
              </a:rPr>
              <a:t>boolean</a:t>
            </a:r>
            <a:r>
              <a:rPr lang="en-US" altLang="zh-CN" sz="1800" kern="100" dirty="0">
                <a:effectLst/>
                <a:latin typeface="汉仪雅酷黑 65W" panose="020B0604020202020204" charset="-122"/>
                <a:ea typeface="汉仪雅酷黑 65W" panose="020B0604020202020204" charset="-122"/>
              </a:rPr>
              <a:t> </a:t>
            </a:r>
            <a:r>
              <a:rPr lang="en-US" altLang="zh-CN" sz="1800" kern="100" dirty="0" err="1">
                <a:effectLst/>
                <a:latin typeface="汉仪雅酷黑 65W" panose="020B0604020202020204" charset="-122"/>
                <a:ea typeface="汉仪雅酷黑 65W" panose="020B0604020202020204" charset="-122"/>
              </a:rPr>
              <a:t>LightOff</a:t>
            </a:r>
            <a:r>
              <a:rPr lang="en-US" altLang="zh-CN" sz="1800" kern="100" dirty="0">
                <a:effectLst/>
                <a:latin typeface="汉仪雅酷黑 65W" panose="020B0604020202020204" charset="-122"/>
                <a:ea typeface="汉仪雅酷黑 65W" panose="020B0604020202020204" charset="-122"/>
              </a:rPr>
              <a:t>;</a:t>
            </a:r>
          </a:p>
          <a:p>
            <a:pPr indent="266700" algn="just"/>
            <a:endParaRPr lang="en-US" altLang="zh-CN" kern="100" dirty="0">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需要注意的是</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语言中的布尔型变量是不能直接转化为数值的。</a:t>
            </a:r>
          </a:p>
          <a:p>
            <a:pPr indent="255270" algn="just"/>
            <a:endParaRPr lang="en-US" altLang="zh-CN" sz="1800" b="1"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5829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693319"/>
          </a:xfrm>
          <a:prstGeom prst="rect">
            <a:avLst/>
          </a:prstGeom>
          <a:noFill/>
        </p:spPr>
        <p:txBody>
          <a:bodyPr wrap="square" rtlCol="0">
            <a:spAutoFit/>
          </a:bodyPr>
          <a:lstStyle/>
          <a:p>
            <a:pPr indent="267970" algn="just"/>
            <a:r>
              <a:rPr lang="zh-CN" altLang="en-US"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5</a:t>
            </a:r>
            <a:r>
              <a:rPr lang="zh-CN" altLang="en-US" sz="1800" b="1" kern="100" dirty="0">
                <a:effectLst/>
                <a:latin typeface="汉仪雅酷黑 65W" panose="020B0604020202020204" charset="-122"/>
                <a:ea typeface="汉仪雅酷黑 65W" panose="020B0604020202020204" charset="-122"/>
              </a:rPr>
              <a:t>）数组的声明</a:t>
            </a:r>
          </a:p>
          <a:p>
            <a:pPr indent="267970" algn="just"/>
            <a:r>
              <a:rPr lang="zh-CN" altLang="en-US" sz="1800" b="1" kern="100" dirty="0">
                <a:effectLst/>
                <a:latin typeface="汉仪雅酷黑 65W" panose="020B0604020202020204" charset="-122"/>
                <a:ea typeface="汉仪雅酷黑 65W" panose="020B0604020202020204" charset="-122"/>
              </a:rPr>
              <a:t>在</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语言中，数组是一个专门的数据类型，它们通过索引方式组织一个对象列表。同时，</a:t>
            </a:r>
            <a:r>
              <a:rPr lang="en-US" altLang="zh-CN" sz="1800" b="1" kern="100" dirty="0">
                <a:effectLst/>
                <a:latin typeface="汉仪雅酷黑 65W" panose="020B0604020202020204" charset="-122"/>
                <a:ea typeface="汉仪雅酷黑 65W" panose="020B0604020202020204" charset="-122"/>
              </a:rPr>
              <a:t>Java</a:t>
            </a:r>
            <a:r>
              <a:rPr lang="zh-CN" altLang="en-US" sz="1800" b="1" kern="100" dirty="0">
                <a:effectLst/>
                <a:latin typeface="汉仪雅酷黑 65W" panose="020B0604020202020204" charset="-122"/>
                <a:ea typeface="汉仪雅酷黑 65W" panose="020B0604020202020204" charset="-122"/>
              </a:rPr>
              <a:t>中的数组还可以嵌套。数组的声明形式与</a:t>
            </a:r>
            <a:r>
              <a:rPr lang="en-US" altLang="zh-CN" sz="1800" b="1" kern="100" dirty="0">
                <a:effectLst/>
                <a:latin typeface="汉仪雅酷黑 65W" panose="020B0604020202020204" charset="-122"/>
                <a:ea typeface="汉仪雅酷黑 65W" panose="020B0604020202020204" charset="-122"/>
              </a:rPr>
              <a:t>C</a:t>
            </a:r>
            <a:r>
              <a:rPr lang="zh-CN" altLang="en-US" sz="1800" b="1" kern="100" dirty="0">
                <a:effectLst/>
                <a:latin typeface="汉仪雅酷黑 65W" panose="020B0604020202020204" charset="-122"/>
                <a:ea typeface="汉仪雅酷黑 65W" panose="020B0604020202020204" charset="-122"/>
              </a:rPr>
              <a:t>语言类似，如下例所示：</a:t>
            </a:r>
          </a:p>
          <a:p>
            <a:pPr indent="267970" algn="just"/>
            <a:r>
              <a:rPr lang="zh-CN" altLang="en-US" sz="1800" b="1" kern="100" dirty="0">
                <a:effectLst/>
                <a:latin typeface="汉仪雅酷黑 65W" panose="020B0604020202020204" charset="-122"/>
                <a:ea typeface="汉仪雅酷黑 65W" panose="020B0604020202020204" charset="-122"/>
              </a:rPr>
              <a:t>   </a:t>
            </a:r>
            <a:r>
              <a:rPr lang="en-US" altLang="zh-CN" sz="1800" b="1" kern="100" dirty="0">
                <a:effectLst/>
                <a:latin typeface="汉仪雅酷黑 65W" panose="020B0604020202020204" charset="-122"/>
                <a:ea typeface="汉仪雅酷黑 65W" panose="020B0604020202020204" charset="-122"/>
              </a:rPr>
              <a:t>int count[];  //</a:t>
            </a:r>
            <a:r>
              <a:rPr lang="zh-CN" altLang="en-US" sz="1800" b="1" kern="100" dirty="0">
                <a:effectLst/>
                <a:latin typeface="汉仪雅酷黑 65W" panose="020B0604020202020204" charset="-122"/>
                <a:ea typeface="汉仪雅酷黑 65W" panose="020B0604020202020204" charset="-122"/>
              </a:rPr>
              <a:t>一维数组</a:t>
            </a:r>
          </a:p>
          <a:p>
            <a:pPr indent="267970" algn="just"/>
            <a:r>
              <a:rPr lang="zh-CN" altLang="en-US" sz="1800" b="1" kern="100" dirty="0">
                <a:effectLst/>
                <a:latin typeface="汉仪雅酷黑 65W" panose="020B0604020202020204" charset="-122"/>
                <a:ea typeface="汉仪雅酷黑 65W" panose="020B0604020202020204" charset="-122"/>
              </a:rPr>
              <a:t>   </a:t>
            </a:r>
            <a:r>
              <a:rPr lang="en-US" altLang="zh-CN" sz="1800" b="1" kern="100" dirty="0">
                <a:effectLst/>
                <a:latin typeface="汉仪雅酷黑 65W" panose="020B0604020202020204" charset="-122"/>
                <a:ea typeface="汉仪雅酷黑 65W" panose="020B0604020202020204" charset="-122"/>
              </a:rPr>
              <a:t>char </a:t>
            </a:r>
            <a:r>
              <a:rPr lang="en-US" altLang="zh-CN" sz="1800" b="1" kern="100" dirty="0" err="1">
                <a:effectLst/>
                <a:latin typeface="汉仪雅酷黑 65W" panose="020B0604020202020204" charset="-122"/>
                <a:ea typeface="汉仪雅酷黑 65W" panose="020B0604020202020204" charset="-122"/>
              </a:rPr>
              <a:t>ch</a:t>
            </a:r>
            <a:r>
              <a:rPr lang="en-US" altLang="zh-CN" sz="1800" b="1" kern="100" dirty="0">
                <a:effectLst/>
                <a:latin typeface="汉仪雅酷黑 65W" panose="020B0604020202020204" charset="-122"/>
                <a:ea typeface="汉仪雅酷黑 65W" panose="020B0604020202020204" charset="-122"/>
              </a:rPr>
              <a:t>[][];  //</a:t>
            </a:r>
            <a:r>
              <a:rPr lang="zh-CN" altLang="en-US" sz="1800" b="1" kern="100" dirty="0">
                <a:effectLst/>
                <a:latin typeface="汉仪雅酷黑 65W" panose="020B0604020202020204" charset="-122"/>
                <a:ea typeface="汉仪雅酷黑 65W" panose="020B0604020202020204" charset="-122"/>
              </a:rPr>
              <a:t>二维数组</a:t>
            </a:r>
          </a:p>
          <a:p>
            <a:pPr indent="267970" algn="just"/>
            <a:r>
              <a:rPr lang="zh-CN" altLang="en-US" sz="1800" b="1" kern="100" dirty="0">
                <a:effectLst/>
                <a:latin typeface="汉仪雅酷黑 65W" panose="020B0604020202020204" charset="-122"/>
                <a:ea typeface="汉仪雅酷黑 65W" panose="020B0604020202020204" charset="-122"/>
              </a:rPr>
              <a:t>   </a:t>
            </a:r>
            <a:r>
              <a:rPr lang="en-US" altLang="zh-CN" sz="1800" b="1" kern="100" dirty="0">
                <a:effectLst/>
                <a:latin typeface="汉仪雅酷黑 65W" panose="020B0604020202020204" charset="-122"/>
                <a:ea typeface="汉仪雅酷黑 65W" panose="020B0604020202020204" charset="-122"/>
              </a:rPr>
              <a:t>float f[];</a:t>
            </a:r>
          </a:p>
          <a:p>
            <a:pPr indent="267970" algn="just"/>
            <a:endParaRPr lang="en-US" altLang="zh-CN" sz="1800" b="1" kern="100" dirty="0">
              <a:effectLst/>
              <a:latin typeface="汉仪雅酷黑 65W" panose="020B0604020202020204" charset="-122"/>
              <a:ea typeface="汉仪雅酷黑 65W" panose="020B0604020202020204" charset="-122"/>
            </a:endParaRPr>
          </a:p>
          <a:p>
            <a:pPr indent="267970" algn="just"/>
            <a:r>
              <a:rPr lang="zh-CN" altLang="en-US" sz="1800" b="1" kern="100" dirty="0">
                <a:effectLst/>
                <a:latin typeface="汉仪雅酷黑 65W" panose="020B0604020202020204" charset="-122"/>
                <a:ea typeface="汉仪雅酷黑 65W" panose="020B0604020202020204" charset="-122"/>
              </a:rPr>
              <a:t>此外，我们也可以使用上述数组声明方式的等价形式来声明数组：</a:t>
            </a:r>
          </a:p>
          <a:p>
            <a:pPr indent="267970" algn="just"/>
            <a:r>
              <a:rPr lang="zh-CN" altLang="en-US" sz="1800" b="1" kern="100" dirty="0">
                <a:effectLst/>
                <a:latin typeface="汉仪雅酷黑 65W" panose="020B0604020202020204" charset="-122"/>
                <a:ea typeface="汉仪雅酷黑 65W" panose="020B0604020202020204" charset="-122"/>
              </a:rPr>
              <a:t>   </a:t>
            </a:r>
            <a:r>
              <a:rPr lang="en-US" altLang="zh-CN" sz="1800" b="1" kern="100" dirty="0">
                <a:effectLst/>
                <a:latin typeface="汉仪雅酷黑 65W" panose="020B0604020202020204" charset="-122"/>
                <a:ea typeface="汉仪雅酷黑 65W" panose="020B0604020202020204" charset="-122"/>
              </a:rPr>
              <a:t>int []count;</a:t>
            </a:r>
          </a:p>
          <a:p>
            <a:pPr indent="267970" algn="just"/>
            <a:r>
              <a:rPr lang="en-US" altLang="zh-CN" sz="1800" b="1" kern="100" dirty="0">
                <a:effectLst/>
                <a:latin typeface="汉仪雅酷黑 65W" panose="020B0604020202020204" charset="-122"/>
                <a:ea typeface="汉仪雅酷黑 65W" panose="020B0604020202020204" charset="-122"/>
              </a:rPr>
              <a:t>   char [][]</a:t>
            </a:r>
            <a:r>
              <a:rPr lang="en-US" altLang="zh-CN" sz="1800" b="1" kern="100" dirty="0" err="1">
                <a:effectLst/>
                <a:latin typeface="汉仪雅酷黑 65W" panose="020B0604020202020204" charset="-122"/>
                <a:ea typeface="汉仪雅酷黑 65W" panose="020B0604020202020204" charset="-122"/>
              </a:rPr>
              <a:t>ch</a:t>
            </a:r>
            <a:r>
              <a:rPr lang="en-US" altLang="zh-CN" sz="1800" b="1" kern="100" dirty="0">
                <a:effectLst/>
                <a:latin typeface="汉仪雅酷黑 65W" panose="020B0604020202020204" charset="-122"/>
                <a:ea typeface="汉仪雅酷黑 65W" panose="020B0604020202020204" charset="-122"/>
              </a:rPr>
              <a:t>;</a:t>
            </a:r>
          </a:p>
          <a:p>
            <a:pPr indent="267970" algn="just"/>
            <a:r>
              <a:rPr lang="en-US" altLang="zh-CN" sz="1800" b="1" kern="100" dirty="0">
                <a:effectLst/>
                <a:latin typeface="汉仪雅酷黑 65W" panose="020B0604020202020204" charset="-122"/>
                <a:ea typeface="汉仪雅酷黑 65W" panose="020B0604020202020204" charset="-122"/>
              </a:rPr>
              <a:t>   float []f;</a:t>
            </a:r>
          </a:p>
          <a:p>
            <a:pPr indent="255270" algn="just"/>
            <a:endParaRPr lang="en-US" altLang="zh-CN" sz="1800" b="1"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1367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常量与变量</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4154984"/>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3. </a:t>
            </a:r>
            <a:r>
              <a:rPr lang="zh-CN" altLang="en-US" sz="1800" b="1" kern="100" dirty="0">
                <a:effectLst/>
                <a:latin typeface="汉仪雅酷黑 65W" panose="020B0604020202020204" charset="-122"/>
                <a:ea typeface="汉仪雅酷黑 65W" panose="020B0604020202020204" charset="-122"/>
              </a:rPr>
              <a:t>变量的作用域</a:t>
            </a:r>
          </a:p>
          <a:p>
            <a:pPr indent="267970" algn="just"/>
            <a:r>
              <a:rPr lang="zh-CN" altLang="en-US" sz="1600" b="1" kern="100" dirty="0">
                <a:effectLst/>
                <a:latin typeface="汉仪雅酷黑 65W" panose="020B0604020202020204" charset="-122"/>
                <a:ea typeface="汉仪雅酷黑 65W" panose="020B0604020202020204" charset="-122"/>
              </a:rPr>
              <a:t>变量声明不可避免的导致了作用域概念的产生。变量的作用域就是一个变量只在程序的某一部分有效，该范围称为该变量的作用域。一个变量的作用域从该变量的定义之处开始，到它所在块结束处为止。一个代码块由一对花括号“</a:t>
            </a:r>
            <a:r>
              <a:rPr lang="en-US" altLang="zh-CN" sz="1600" b="1" kern="100" dirty="0">
                <a:effectLst/>
                <a:latin typeface="汉仪雅酷黑 65W" panose="020B0604020202020204" charset="-122"/>
                <a:ea typeface="汉仪雅酷黑 65W" panose="020B0604020202020204" charset="-122"/>
              </a:rPr>
              <a:t>{}”</a:t>
            </a:r>
            <a:r>
              <a:rPr lang="zh-CN" altLang="en-US" sz="1600" b="1" kern="100" dirty="0">
                <a:effectLst/>
                <a:latin typeface="汉仪雅酷黑 65W" panose="020B0604020202020204" charset="-122"/>
                <a:ea typeface="汉仪雅酷黑 65W" panose="020B0604020202020204" charset="-122"/>
              </a:rPr>
              <a:t>确定，如下例所示。</a:t>
            </a:r>
          </a:p>
          <a:p>
            <a:pPr indent="267970" algn="just"/>
            <a:r>
              <a:rPr lang="en-US" altLang="zh-CN" sz="1200" b="1" kern="100" dirty="0">
                <a:effectLst/>
                <a:latin typeface="汉仪雅酷黑 65W" panose="020B0604020202020204" charset="-122"/>
                <a:ea typeface="汉仪雅酷黑 65W" panose="020B0604020202020204" charset="-122"/>
              </a:rPr>
              <a:t>[</a:t>
            </a:r>
            <a:r>
              <a:rPr lang="zh-CN" altLang="zh-CN" sz="1200" b="1" kern="100" dirty="0">
                <a:effectLst/>
                <a:latin typeface="汉仪雅酷黑 65W" panose="020B0604020202020204" charset="-122"/>
                <a:ea typeface="汉仪雅酷黑 65W" panose="020B0604020202020204" charset="-122"/>
              </a:rPr>
              <a:t>例</a:t>
            </a:r>
            <a:r>
              <a:rPr lang="en-US" altLang="zh-CN" sz="1200" b="1" kern="100" dirty="0">
                <a:effectLst/>
                <a:latin typeface="汉仪雅酷黑 65W" panose="020B0604020202020204" charset="-122"/>
                <a:ea typeface="汉仪雅酷黑 65W" panose="020B0604020202020204" charset="-122"/>
              </a:rPr>
              <a:t>2.3]</a:t>
            </a:r>
            <a:r>
              <a:rPr lang="en-US" altLang="zh-CN" sz="1200" kern="100" dirty="0">
                <a:effectLst/>
                <a:latin typeface="汉仪雅酷黑 65W" panose="020B0604020202020204" charset="-122"/>
                <a:ea typeface="汉仪雅酷黑 65W" panose="020B0604020202020204" charset="-122"/>
              </a:rPr>
              <a:t>Java</a:t>
            </a:r>
            <a:r>
              <a:rPr lang="zh-CN" altLang="zh-CN" sz="1200" kern="100" dirty="0">
                <a:effectLst/>
                <a:latin typeface="汉仪雅酷黑 65W" panose="020B0604020202020204" charset="-122"/>
                <a:ea typeface="汉仪雅酷黑 65W" panose="020B0604020202020204" charset="-122"/>
              </a:rPr>
              <a:t>类和方法的作用域</a:t>
            </a:r>
          </a:p>
          <a:p>
            <a:pPr indent="266700" algn="just"/>
            <a:r>
              <a:rPr lang="en-US" altLang="zh-CN" sz="1800" kern="100" dirty="0">
                <a:effectLst/>
                <a:latin typeface="汉仪雅酷黑 65W" panose="020B0604020202020204" charset="-122"/>
                <a:ea typeface="汉仪雅酷黑 65W" panose="020B0604020202020204" charset="-122"/>
              </a:rPr>
              <a:t>class  App</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//App</a:t>
            </a:r>
            <a:r>
              <a:rPr lang="zh-CN" altLang="zh-CN" sz="1800" kern="100" dirty="0">
                <a:effectLst/>
                <a:latin typeface="汉仪雅酷黑 65W" panose="020B0604020202020204" charset="-122"/>
                <a:ea typeface="汉仪雅酷黑 65W" panose="020B0604020202020204" charset="-122"/>
              </a:rPr>
              <a:t>类的开始</a:t>
            </a:r>
          </a:p>
          <a:p>
            <a:pPr indent="266700" algn="just"/>
            <a:r>
              <a:rPr lang="en-US" altLang="zh-CN" sz="1800" kern="100" dirty="0">
                <a:effectLst/>
                <a:latin typeface="汉仪雅酷黑 65W" panose="020B0604020202020204" charset="-122"/>
                <a:ea typeface="汉仪雅酷黑 65W" panose="020B0604020202020204" charset="-122"/>
              </a:rPr>
              <a:t>	public static void main(String </a:t>
            </a:r>
            <a:r>
              <a:rPr lang="en-US" altLang="zh-CN" sz="1800" kern="100" dirty="0" err="1">
                <a:effectLst/>
                <a:latin typeface="汉仪雅酷黑 65W" panose="020B0604020202020204" charset="-122"/>
                <a:ea typeface="汉仪雅酷黑 65W" panose="020B0604020202020204" charset="-122"/>
              </a:rPr>
              <a:t>args</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r>
              <a:rPr lang="en-US" altLang="zh-CN" kern="100" dirty="0">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//main</a:t>
            </a:r>
            <a:r>
              <a:rPr lang="zh-CN" altLang="zh-CN" sz="1800" kern="100" dirty="0">
                <a:effectLst/>
                <a:latin typeface="汉仪雅酷黑 65W" panose="020B0604020202020204" charset="-122"/>
                <a:ea typeface="汉仪雅酷黑 65W" panose="020B0604020202020204" charset="-122"/>
              </a:rPr>
              <a:t>方法的开始</a:t>
            </a:r>
          </a:p>
          <a:p>
            <a:pPr indent="266700" algn="just"/>
            <a:r>
              <a:rPr lang="en-US" altLang="zh-CN" sz="1800" kern="100" dirty="0">
                <a:effectLst/>
                <a:latin typeface="汉仪雅酷黑 65W" panose="020B0604020202020204" charset="-122"/>
                <a:ea typeface="汉仪雅酷黑 65W" panose="020B0604020202020204" charset="-122"/>
              </a:rPr>
              <a:t>		int </a:t>
            </a:r>
            <a:r>
              <a:rPr lang="en-US" altLang="zh-CN" sz="1800" kern="100" dirty="0" err="1">
                <a:effectLst/>
                <a:latin typeface="汉仪雅酷黑 65W" panose="020B0604020202020204" charset="-122"/>
                <a:ea typeface="汉仪雅酷黑 65W" panose="020B0604020202020204" charset="-122"/>
              </a:rPr>
              <a:t>i</a:t>
            </a:r>
            <a:r>
              <a:rPr lang="zh-CN" altLang="zh-CN" sz="1800" kern="100" dirty="0">
                <a:effectLst/>
                <a:latin typeface="汉仪雅酷黑 65W" panose="020B0604020202020204" charset="-122"/>
                <a:ea typeface="汉仪雅酷黑 65W" panose="020B0604020202020204" charset="-122"/>
              </a:rPr>
              <a:t>；</a:t>
            </a:r>
          </a:p>
          <a:p>
            <a:pPr indent="266700" algn="just"/>
            <a:r>
              <a:rPr lang="en-US" altLang="zh-CN" sz="1800" kern="100" dirty="0">
                <a:effectLst/>
                <a:latin typeface="汉仪雅酷黑 65W" panose="020B0604020202020204" charset="-122"/>
                <a:ea typeface="汉仪雅酷黑 65W" panose="020B0604020202020204" charset="-122"/>
              </a:rPr>
              <a:t>		...... //main</a:t>
            </a:r>
            <a:r>
              <a:rPr lang="zh-CN" altLang="zh-CN" sz="1800" kern="100" dirty="0">
                <a:effectLst/>
                <a:latin typeface="汉仪雅酷黑 65W" panose="020B0604020202020204" charset="-122"/>
                <a:ea typeface="汉仪雅酷黑 65W" panose="020B0604020202020204" charset="-122"/>
              </a:rPr>
              <a:t>方法体 </a:t>
            </a:r>
            <a:r>
              <a:rPr lang="en-US" altLang="zh-CN" sz="1800" kern="100" dirty="0">
                <a:effectLst/>
                <a:latin typeface="汉仪雅酷黑 65W" panose="020B0604020202020204" charset="-122"/>
                <a:ea typeface="汉仪雅酷黑 65W" panose="020B0604020202020204" charset="-122"/>
              </a:rPr>
              <a:t>}   //main</a:t>
            </a:r>
            <a:r>
              <a:rPr lang="zh-CN" altLang="zh-CN" sz="1800" kern="100" dirty="0">
                <a:effectLst/>
                <a:latin typeface="汉仪雅酷黑 65W" panose="020B0604020202020204" charset="-122"/>
                <a:ea typeface="汉仪雅酷黑 65W" panose="020B0604020202020204" charset="-122"/>
              </a:rPr>
              <a:t>方法结束</a:t>
            </a:r>
          </a:p>
          <a:p>
            <a:pPr indent="266700" algn="just"/>
            <a:r>
              <a:rPr lang="en-US" altLang="zh-CN" sz="1800" kern="100" dirty="0">
                <a:effectLst/>
                <a:latin typeface="汉仪雅酷黑 65W" panose="020B0604020202020204" charset="-122"/>
                <a:ea typeface="汉仪雅酷黑 65W" panose="020B0604020202020204" charset="-122"/>
              </a:rPr>
              <a:t>   	//App</a:t>
            </a:r>
            <a:r>
              <a:rPr lang="zh-CN" altLang="zh-CN" sz="1800" kern="100" dirty="0">
                <a:effectLst/>
                <a:latin typeface="汉仪雅酷黑 65W" panose="020B0604020202020204" charset="-122"/>
                <a:ea typeface="汉仪雅酷黑 65W" panose="020B0604020202020204" charset="-122"/>
              </a:rPr>
              <a:t>类的结束</a:t>
            </a:r>
          </a:p>
          <a:p>
            <a:r>
              <a:rPr lang="en-US" altLang="zh-CN" sz="1800" kern="100" dirty="0">
                <a:effectLst/>
                <a:latin typeface="汉仪雅酷黑 65W" panose="020B0604020202020204" charset="-122"/>
                <a:ea typeface="汉仪雅酷黑 65W" panose="020B0604020202020204" charset="-122"/>
              </a:rPr>
              <a:t>      }</a:t>
            </a:r>
            <a:endParaRPr lang="en-US" altLang="zh-CN" sz="1800" b="1"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1061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3.3</a:t>
            </a:r>
            <a:r>
              <a:rPr lang="zh-CN" altLang="en-US" dirty="0">
                <a:latin typeface="汉仪雅酷黑 65W" panose="020B0604020202020204" charset="-122"/>
                <a:ea typeface="汉仪雅酷黑 65W" panose="020B0604020202020204" charset="-122"/>
                <a:cs typeface="汉仪雅酷黑 65W" panose="020B0604020202020204" charset="-122"/>
              </a:rPr>
              <a:t> 运算符及其优先级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1107996"/>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3. </a:t>
            </a:r>
            <a:r>
              <a:rPr lang="zh-CN" altLang="en-US" sz="1800" b="1" kern="100" dirty="0">
                <a:effectLst/>
                <a:latin typeface="汉仪雅酷黑 65W" panose="020B0604020202020204" charset="-122"/>
                <a:ea typeface="汉仪雅酷黑 65W" panose="020B0604020202020204" charset="-122"/>
              </a:rPr>
              <a:t>变量的作用域</a:t>
            </a:r>
          </a:p>
          <a:p>
            <a:pPr indent="267970" algn="just"/>
            <a:r>
              <a:rPr lang="zh-CN" altLang="en-US" sz="1600" b="1" kern="100" dirty="0">
                <a:effectLst/>
                <a:latin typeface="汉仪雅酷黑 65W" panose="020B0604020202020204" charset="-122"/>
                <a:ea typeface="汉仪雅酷黑 65W" panose="020B0604020202020204" charset="-122"/>
              </a:rPr>
              <a:t>在定义好</a:t>
            </a:r>
            <a:r>
              <a:rPr lang="en-US" altLang="zh-CN" sz="1600" b="1" kern="100" dirty="0">
                <a:effectLst/>
                <a:latin typeface="汉仪雅酷黑 65W" panose="020B0604020202020204" charset="-122"/>
                <a:ea typeface="汉仪雅酷黑 65W" panose="020B0604020202020204" charset="-122"/>
              </a:rPr>
              <a:t>Java</a:t>
            </a:r>
            <a:r>
              <a:rPr lang="zh-CN" altLang="en-US" sz="1600" b="1" kern="100" dirty="0">
                <a:effectLst/>
                <a:latin typeface="汉仪雅酷黑 65W" panose="020B0604020202020204" charset="-122"/>
                <a:ea typeface="汉仪雅酷黑 65W" panose="020B0604020202020204" charset="-122"/>
              </a:rPr>
              <a:t>变量以后，需要对已经定义的变量进行赋值、修改或其他操作。这些操作都是由运算符来完成的。下表按优先级从高到低的顺序列出了</a:t>
            </a:r>
            <a:r>
              <a:rPr lang="en-US" altLang="zh-CN" sz="1600" b="1" kern="100" dirty="0">
                <a:effectLst/>
                <a:latin typeface="汉仪雅酷黑 65W" panose="020B0604020202020204" charset="-122"/>
                <a:ea typeface="汉仪雅酷黑 65W" panose="020B0604020202020204" charset="-122"/>
              </a:rPr>
              <a:t>Java</a:t>
            </a:r>
            <a:r>
              <a:rPr lang="zh-CN" altLang="en-US" sz="1600" b="1" kern="100" dirty="0">
                <a:effectLst/>
                <a:latin typeface="汉仪雅酷黑 65W" panose="020B0604020202020204" charset="-122"/>
                <a:ea typeface="汉仪雅酷黑 65W" panose="020B0604020202020204" charset="-122"/>
              </a:rPr>
              <a:t>的运算符，同一栏中的运算符优先级相同。</a:t>
            </a:r>
            <a:endParaRPr lang="en-US" altLang="zh-CN" sz="1800" b="1"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68377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表格 3">
            <a:extLst>
              <a:ext uri="{FF2B5EF4-FFF2-40B4-BE49-F238E27FC236}">
                <a16:creationId xmlns:a16="http://schemas.microsoft.com/office/drawing/2014/main" id="{ACF7C3B0-B3BE-CC53-1A07-93B6012A2153}"/>
              </a:ext>
            </a:extLst>
          </p:cNvPr>
          <p:cNvGraphicFramePr>
            <a:graphicFrameLocks noGrp="1"/>
          </p:cNvGraphicFramePr>
          <p:nvPr>
            <p:extLst>
              <p:ext uri="{D42A27DB-BD31-4B8C-83A1-F6EECF244321}">
                <p14:modId xmlns:p14="http://schemas.microsoft.com/office/powerpoint/2010/main" val="4132443624"/>
              </p:ext>
            </p:extLst>
          </p:nvPr>
        </p:nvGraphicFramePr>
        <p:xfrm>
          <a:off x="2509705" y="954266"/>
          <a:ext cx="5048381" cy="4765497"/>
        </p:xfrm>
        <a:graphic>
          <a:graphicData uri="http://schemas.openxmlformats.org/drawingml/2006/table">
            <a:tbl>
              <a:tblPr firstRow="1" firstCol="1" bandRow="1">
                <a:tableStyleId>{5C22544A-7EE6-4342-B048-85BDC9FD1C3A}</a:tableStyleId>
              </a:tblPr>
              <a:tblGrid>
                <a:gridCol w="1112227">
                  <a:extLst>
                    <a:ext uri="{9D8B030D-6E8A-4147-A177-3AD203B41FA5}">
                      <a16:colId xmlns:a16="http://schemas.microsoft.com/office/drawing/2014/main" val="3029050977"/>
                    </a:ext>
                  </a:extLst>
                </a:gridCol>
                <a:gridCol w="1357294">
                  <a:extLst>
                    <a:ext uri="{9D8B030D-6E8A-4147-A177-3AD203B41FA5}">
                      <a16:colId xmlns:a16="http://schemas.microsoft.com/office/drawing/2014/main" val="1065147474"/>
                    </a:ext>
                  </a:extLst>
                </a:gridCol>
                <a:gridCol w="2578860">
                  <a:extLst>
                    <a:ext uri="{9D8B030D-6E8A-4147-A177-3AD203B41FA5}">
                      <a16:colId xmlns:a16="http://schemas.microsoft.com/office/drawing/2014/main" val="302596637"/>
                    </a:ext>
                  </a:extLst>
                </a:gridCol>
              </a:tblGrid>
              <a:tr h="144409">
                <a:tc>
                  <a:txBody>
                    <a:bodyPr/>
                    <a:lstStyle/>
                    <a:p>
                      <a:pPr indent="229235" algn="ctr"/>
                      <a:r>
                        <a:rPr lang="zh-CN" sz="500" kern="100">
                          <a:effectLst/>
                        </a:rPr>
                        <a:t>运算符</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9235" algn="ctr"/>
                      <a:r>
                        <a:rPr lang="zh-CN" sz="500" kern="100">
                          <a:effectLst/>
                        </a:rPr>
                        <a:t>运算符名称</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9235" algn="ctr"/>
                      <a:r>
                        <a:rPr lang="zh-CN" sz="500" kern="100">
                          <a:effectLst/>
                        </a:rPr>
                        <a:t>示例</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4247133955"/>
                  </a:ext>
                </a:extLst>
              </a:tr>
              <a:tr h="144409">
                <a:tc>
                  <a:txBody>
                    <a:bodyPr/>
                    <a:lstStyle/>
                    <a:p>
                      <a:pPr indent="2667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成员选择符</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object.member_name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795586705"/>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下标</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pointer[element]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581350717"/>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函数调用</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expression(parameters)</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266115885"/>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后缀加</a:t>
                      </a:r>
                      <a:r>
                        <a:rPr lang="en-US" sz="500" kern="100">
                          <a:effectLst/>
                        </a:rPr>
                        <a:t>1</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variable++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4090580839"/>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前缀加</a:t>
                      </a:r>
                      <a:r>
                        <a:rPr lang="en-US" sz="500" kern="100">
                          <a:effectLst/>
                        </a:rPr>
                        <a:t>1</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 variable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169226371"/>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后缀减</a:t>
                      </a:r>
                      <a:r>
                        <a:rPr lang="en-US" sz="500" kern="100">
                          <a:effectLst/>
                        </a:rPr>
                        <a:t>1</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variable--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106699039"/>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前缀减</a:t>
                      </a:r>
                      <a:r>
                        <a:rPr lang="en-US" sz="500" kern="100">
                          <a:effectLst/>
                        </a:rPr>
                        <a:t>1</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--variable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36517963"/>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位补</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55677894"/>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非运算符</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911601680"/>
                  </a:ext>
                </a:extLst>
              </a:tr>
              <a:tr h="144409">
                <a:tc>
                  <a:txBody>
                    <a:bodyPr/>
                    <a:lstStyle/>
                    <a:p>
                      <a:pPr indent="228600" algn="just"/>
                      <a:r>
                        <a:rPr lang="en-US" sz="500" kern="100">
                          <a:effectLst/>
                        </a:rPr>
                        <a:t>instancof</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实例运算符</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if(object_a instanceof classname)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880464265"/>
                  </a:ext>
                </a:extLst>
              </a:tr>
              <a:tr h="144409">
                <a:tc>
                  <a:txBody>
                    <a:bodyPr/>
                    <a:lstStyle/>
                    <a:p>
                      <a:pPr indent="228600" algn="just"/>
                      <a:r>
                        <a:rPr lang="en-US" sz="500" kern="100">
                          <a:effectLst/>
                        </a:rPr>
                        <a:t>new</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分配运算符</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new type</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937520252"/>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乘</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4017333118"/>
                  </a:ext>
                </a:extLst>
              </a:tr>
              <a:tr h="144409">
                <a:tc>
                  <a:txBody>
                    <a:bodyPr/>
                    <a:lstStyle/>
                    <a:p>
                      <a:pPr indent="2667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除</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748792956"/>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模</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638912502"/>
                  </a:ext>
                </a:extLst>
              </a:tr>
              <a:tr h="144409">
                <a:tc>
                  <a:txBody>
                    <a:bodyPr/>
                    <a:lstStyle/>
                    <a:p>
                      <a:pPr indent="228600" algn="just"/>
                      <a:r>
                        <a:rPr lang="en-US" sz="500" kern="100">
                          <a:effectLst/>
                        </a:rPr>
                        <a: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加</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440704681"/>
                  </a:ext>
                </a:extLst>
              </a:tr>
              <a:tr h="144409">
                <a:tc>
                  <a:txBody>
                    <a:bodyPr/>
                    <a:lstStyle/>
                    <a:p>
                      <a:pPr indent="2667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减</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929158701"/>
                  </a:ext>
                </a:extLst>
              </a:tr>
              <a:tr h="144409">
                <a:tc>
                  <a:txBody>
                    <a:bodyPr/>
                    <a:lstStyle/>
                    <a:p>
                      <a:pPr indent="228600" algn="just"/>
                      <a:r>
                        <a:rPr lang="en-US" sz="500" kern="100">
                          <a:effectLst/>
                        </a:rPr>
                        <a:t>&lt;&lt;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位左移</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&lt;&lt;expression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573575253"/>
                  </a:ext>
                </a:extLst>
              </a:tr>
              <a:tr h="144409">
                <a:tc>
                  <a:txBody>
                    <a:bodyPr/>
                    <a:lstStyle/>
                    <a:p>
                      <a:pPr indent="228600" algn="just"/>
                      <a:r>
                        <a:rPr lang="en-US" sz="500" kern="100">
                          <a:effectLst/>
                        </a:rPr>
                        <a:t>&gt;&gt;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位右移</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&gt;&gt;expression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492236730"/>
                  </a:ext>
                </a:extLst>
              </a:tr>
              <a:tr h="144409">
                <a:tc>
                  <a:txBody>
                    <a:bodyPr/>
                    <a:lstStyle/>
                    <a:p>
                      <a:pPr indent="228600" algn="just"/>
                      <a:r>
                        <a:rPr lang="en-US" sz="500" kern="100">
                          <a:effectLst/>
                        </a:rPr>
                        <a:t>&gt;&gt;&gt;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en-US" sz="500" kern="100">
                          <a:effectLst/>
                        </a:rPr>
                        <a:t>0</a:t>
                      </a:r>
                      <a:r>
                        <a:rPr lang="zh-CN" sz="500" kern="100">
                          <a:effectLst/>
                        </a:rPr>
                        <a:t>填充位右移</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&gt;&gt;&gt;expression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945322790"/>
                  </a:ext>
                </a:extLst>
              </a:tr>
              <a:tr h="144409">
                <a:tc>
                  <a:txBody>
                    <a:bodyPr/>
                    <a:lstStyle/>
                    <a:p>
                      <a:pPr indent="228600" algn="just"/>
                      <a:r>
                        <a:rPr lang="en-US" sz="500" kern="100">
                          <a:effectLst/>
                        </a:rPr>
                        <a:t>&lt;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小于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&lt;expression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072607845"/>
                  </a:ext>
                </a:extLst>
              </a:tr>
              <a:tr h="144409">
                <a:tc>
                  <a:txBody>
                    <a:bodyPr/>
                    <a:lstStyle/>
                    <a:p>
                      <a:pPr indent="228600" algn="just"/>
                      <a:r>
                        <a:rPr lang="en-US" sz="500" kern="100">
                          <a:effectLst/>
                        </a:rPr>
                        <a:t>&gt; </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大于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&gt;expression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535784018"/>
                  </a:ext>
                </a:extLst>
              </a:tr>
              <a:tr h="144409">
                <a:tc>
                  <a:txBody>
                    <a:bodyPr/>
                    <a:lstStyle/>
                    <a:p>
                      <a:pPr indent="228600" algn="just"/>
                      <a:r>
                        <a:rPr lang="en-US" sz="500" kern="100">
                          <a:effectLst/>
                        </a:rPr>
                        <a:t>&lt;=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小于或等于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&lt;=expression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487622226"/>
                  </a:ext>
                </a:extLst>
              </a:tr>
              <a:tr h="144409">
                <a:tc>
                  <a:txBody>
                    <a:bodyPr/>
                    <a:lstStyle/>
                    <a:p>
                      <a:pPr indent="228600" algn="just"/>
                      <a:r>
                        <a:rPr lang="en-US" sz="500" kern="100">
                          <a:effectLst/>
                        </a:rPr>
                        <a:t>&gt;=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大于或等于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&gt;=expression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470360075"/>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等于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696994732"/>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不等于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429322901"/>
                  </a:ext>
                </a:extLst>
              </a:tr>
              <a:tr h="144409">
                <a:tc>
                  <a:txBody>
                    <a:bodyPr/>
                    <a:lstStyle/>
                    <a:p>
                      <a:pPr indent="228600" algn="just"/>
                      <a:r>
                        <a:rPr lang="en-US" sz="500" kern="100">
                          <a:effectLst/>
                        </a:rPr>
                        <a:t>&amp;</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&amp;expression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2940283595"/>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位或与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802186658"/>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位或</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211321733"/>
                  </a:ext>
                </a:extLst>
              </a:tr>
              <a:tr h="144409">
                <a:tc>
                  <a:txBody>
                    <a:bodyPr/>
                    <a:lstStyle/>
                    <a:p>
                      <a:pPr indent="228600" algn="just"/>
                      <a:r>
                        <a:rPr lang="en-US" sz="500" kern="100">
                          <a:effectLst/>
                        </a:rPr>
                        <a:t>&amp;&amp;</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逻辑与</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&amp;&amp;expression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896265884"/>
                  </a:ext>
                </a:extLst>
              </a:tr>
              <a:tr h="144409">
                <a:tc>
                  <a:txBody>
                    <a:bodyPr/>
                    <a:lstStyle/>
                    <a:p>
                      <a:pPr indent="2286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逻辑或</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 ||expression</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3139791647"/>
                  </a:ext>
                </a:extLst>
              </a:tr>
              <a:tr h="144409">
                <a:tc>
                  <a:txBody>
                    <a:bodyPr/>
                    <a:lstStyle/>
                    <a:p>
                      <a:pPr indent="266700" algn="just"/>
                      <a:r>
                        <a:rPr lang="en-US" sz="500" kern="100">
                          <a:effectLst/>
                        </a:rPr>
                        <a:t>?:</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如果</a:t>
                      </a:r>
                      <a:r>
                        <a:rPr lang="en-US" sz="500" kern="100">
                          <a:effectLst/>
                        </a:rPr>
                        <a:t>–</a:t>
                      </a:r>
                      <a:r>
                        <a:rPr lang="zh-CN" sz="500" kern="100">
                          <a:effectLst/>
                        </a:rPr>
                        <a:t>否则</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a:effectLst/>
                        </a:rPr>
                        <a:t>expression1?expression2:expression3</a:t>
                      </a:r>
                      <a:endParaRPr lang="zh-CN" sz="600" kern="10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1193447527"/>
                  </a:ext>
                </a:extLst>
              </a:tr>
              <a:tr h="144409">
                <a:tc>
                  <a:txBody>
                    <a:bodyPr/>
                    <a:lstStyle/>
                    <a:p>
                      <a:pPr indent="228600" algn="just"/>
                      <a:r>
                        <a:rPr lang="en-US" sz="500" kern="100">
                          <a:effectLst/>
                        </a:rPr>
                        <a:t>operator=</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ctr"/>
                      <a:r>
                        <a:rPr lang="zh-CN" sz="500" kern="100">
                          <a:effectLst/>
                        </a:rPr>
                        <a:t>赋值</a:t>
                      </a:r>
                      <a:endParaRPr lang="zh-CN" sz="600" kern="100">
                        <a:effectLst/>
                        <a:latin typeface="Times New Roman" panose="02020603050405020304" pitchFamily="18" charset="0"/>
                        <a:ea typeface="宋体" panose="02010600030101010101" pitchFamily="2" charset="-122"/>
                      </a:endParaRPr>
                    </a:p>
                  </a:txBody>
                  <a:tcPr marL="39607" marR="39607" marT="0" marB="0" anchor="ctr"/>
                </a:tc>
                <a:tc>
                  <a:txBody>
                    <a:bodyPr/>
                    <a:lstStyle/>
                    <a:p>
                      <a:pPr indent="228600" algn="just"/>
                      <a:r>
                        <a:rPr lang="en-US" sz="500" kern="100" dirty="0">
                          <a:effectLst/>
                        </a:rPr>
                        <a:t>Variable*=expression</a:t>
                      </a:r>
                      <a:endParaRPr lang="zh-CN" sz="600" kern="100" dirty="0">
                        <a:effectLst/>
                        <a:latin typeface="Times New Roman" panose="02020603050405020304" pitchFamily="18" charset="0"/>
                        <a:ea typeface="宋体" panose="02010600030101010101" pitchFamily="2" charset="-122"/>
                      </a:endParaRPr>
                    </a:p>
                  </a:txBody>
                  <a:tcPr marL="39607" marR="39607" marT="0" marB="0" anchor="ctr"/>
                </a:tc>
                <a:extLst>
                  <a:ext uri="{0D108BD9-81ED-4DB2-BD59-A6C34878D82A}">
                    <a16:rowId xmlns:a16="http://schemas.microsoft.com/office/drawing/2014/main" val="775365871"/>
                  </a:ext>
                </a:extLst>
              </a:tr>
            </a:tbl>
          </a:graphicData>
        </a:graphic>
      </p:graphicFrame>
    </p:spTree>
    <p:extLst>
      <p:ext uri="{BB962C8B-B14F-4D97-AF65-F5344CB8AC3E}">
        <p14:creationId xmlns:p14="http://schemas.microsoft.com/office/powerpoint/2010/main" val="3560660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693319"/>
          </a:xfrm>
          <a:prstGeom prst="rect">
            <a:avLst/>
          </a:prstGeom>
          <a:noFill/>
        </p:spPr>
        <p:txBody>
          <a:bodyPr wrap="square" rtlCol="0">
            <a:spAutoFit/>
          </a:bodyPr>
          <a:lstStyle/>
          <a:p>
            <a:pPr indent="267970" algn="just"/>
            <a:r>
              <a:rPr lang="en-US" altLang="zh-CN" sz="1800" b="1" kern="100" dirty="0">
                <a:effectLst/>
                <a:latin typeface="汉仪雅酷黑 65W" panose="020B0604020202020204" charset="-122"/>
                <a:ea typeface="汉仪雅酷黑 65W" panose="020B0604020202020204" charset="-122"/>
              </a:rPr>
              <a:t>1.Java</a:t>
            </a:r>
            <a:r>
              <a:rPr lang="zh-CN" altLang="zh-CN" sz="1800" b="1" kern="100" dirty="0">
                <a:effectLst/>
                <a:latin typeface="汉仪雅酷黑 65W" panose="020B0604020202020204" charset="-122"/>
                <a:ea typeface="汉仪雅酷黑 65W" panose="020B0604020202020204" charset="-122"/>
              </a:rPr>
              <a:t>条件语句</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条件语句是最基本的流程控制语句</a:t>
            </a:r>
            <a:r>
              <a:rPr lang="zh-CN" altLang="en-US"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条件语句可分为简单条件语句和复合条件语句。</a:t>
            </a:r>
          </a:p>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）简单条件语句</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语言的条件语句关键字为</a:t>
            </a:r>
            <a:r>
              <a:rPr lang="en-US" altLang="zh-CN" sz="1800" kern="100" dirty="0">
                <a:effectLst/>
                <a:latin typeface="汉仪雅酷黑 65W" panose="020B0604020202020204" charset="-122"/>
                <a:ea typeface="汉仪雅酷黑 65W" panose="020B0604020202020204" charset="-122"/>
              </a:rPr>
              <a:t>if-else</a:t>
            </a:r>
            <a:r>
              <a:rPr lang="zh-CN" altLang="zh-CN"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条件语句中的表达式必须是布尔型的，不能是数值型的</a:t>
            </a:r>
            <a:r>
              <a:rPr lang="zh-CN" altLang="en-US"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如果表达式为假时不需要进行任何操作，</a:t>
            </a:r>
            <a:r>
              <a:rPr lang="en-US" altLang="zh-CN" sz="1800" kern="100" dirty="0">
                <a:effectLst/>
                <a:latin typeface="汉仪雅酷黑 65W" panose="020B0604020202020204" charset="-122"/>
                <a:ea typeface="汉仪雅酷黑 65W" panose="020B0604020202020204" charset="-122"/>
              </a:rPr>
              <a:t>else</a:t>
            </a:r>
            <a:r>
              <a:rPr lang="zh-CN" altLang="zh-CN" sz="1800" kern="100" dirty="0">
                <a:effectLst/>
                <a:latin typeface="汉仪雅酷黑 65W" panose="020B0604020202020204" charset="-122"/>
                <a:ea typeface="汉仪雅酷黑 65W" panose="020B0604020202020204" charset="-122"/>
              </a:rPr>
              <a:t>语句可以省去</a:t>
            </a:r>
            <a:r>
              <a:rPr lang="zh-CN" altLang="en-US"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当语句体为多条语句时，需加上 </a:t>
            </a:r>
            <a:r>
              <a:rPr lang="en-US" altLang="zh-CN" sz="1800" kern="100" dirty="0">
                <a:effectLst/>
                <a:latin typeface="汉仪雅酷黑 65W" panose="020B0604020202020204" charset="-122"/>
                <a:ea typeface="汉仪雅酷黑 65W" panose="020B0604020202020204" charset="-122"/>
              </a:rPr>
              <a:t>{}</a:t>
            </a:r>
            <a:r>
              <a:rPr lang="zh-CN" altLang="en-US" kern="100" dirty="0">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若为单条语句，则</a:t>
            </a:r>
            <a:r>
              <a:rPr lang="en-US" altLang="zh-CN" sz="1800" kern="100" dirty="0">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可以省去。</a:t>
            </a:r>
          </a:p>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）复合条件语句</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的复合条件语句是指在</a:t>
            </a:r>
            <a:r>
              <a:rPr lang="en-US" altLang="zh-CN" sz="1800" kern="100" dirty="0">
                <a:effectLst/>
                <a:latin typeface="汉仪雅酷黑 65W" panose="020B0604020202020204" charset="-122"/>
                <a:ea typeface="汉仪雅酷黑 65W" panose="020B0604020202020204" charset="-122"/>
              </a:rPr>
              <a:t>if-else</a:t>
            </a:r>
            <a:r>
              <a:rPr lang="zh-CN" altLang="zh-CN" sz="1800" kern="100" dirty="0">
                <a:effectLst/>
                <a:latin typeface="汉仪雅酷黑 65W" panose="020B0604020202020204" charset="-122"/>
                <a:ea typeface="汉仪雅酷黑 65W" panose="020B0604020202020204" charset="-122"/>
              </a:rPr>
              <a:t>语句中又嵌套了</a:t>
            </a:r>
            <a:r>
              <a:rPr lang="en-US" altLang="zh-CN" sz="1800" kern="100" dirty="0">
                <a:effectLst/>
                <a:latin typeface="汉仪雅酷黑 65W" panose="020B0604020202020204" charset="-122"/>
                <a:ea typeface="汉仪雅酷黑 65W" panose="020B0604020202020204" charset="-122"/>
              </a:rPr>
              <a:t>if-else</a:t>
            </a:r>
            <a:r>
              <a:rPr lang="zh-CN" altLang="zh-CN" sz="1800" kern="100" dirty="0">
                <a:effectLst/>
                <a:latin typeface="汉仪雅酷黑 65W" panose="020B0604020202020204" charset="-122"/>
                <a:ea typeface="汉仪雅酷黑 65W" panose="020B0604020202020204" charset="-122"/>
              </a:rPr>
              <a:t>语句。在实际应用中，复合条件语句的使用十分广泛。因为几乎每个业务流程中似乎都存在多种可能性，这些可能性反映到程序中，表现为程序流程的多个分支。</a:t>
            </a:r>
          </a:p>
          <a:p>
            <a:pPr indent="266700" algn="just"/>
            <a:r>
              <a:rPr lang="zh-CN" altLang="zh-CN" sz="1800" kern="100" dirty="0">
                <a:effectLst/>
                <a:latin typeface="汉仪雅酷黑 65W" panose="020B0604020202020204" charset="-122"/>
                <a:ea typeface="汉仪雅酷黑 65W" panose="020B0604020202020204" charset="-122"/>
              </a:rPr>
              <a:t>开发者在使用多个复合条件语句时，应特别注意</a:t>
            </a:r>
            <a:r>
              <a:rPr lang="en-US" altLang="zh-CN" sz="1800" kern="100" dirty="0">
                <a:effectLst/>
                <a:latin typeface="汉仪雅酷黑 65W" panose="020B0604020202020204" charset="-122"/>
                <a:ea typeface="汉仪雅酷黑 65W" panose="020B0604020202020204" charset="-122"/>
              </a:rPr>
              <a:t>if</a:t>
            </a:r>
            <a:r>
              <a:rPr lang="zh-CN" altLang="zh-CN" sz="1800" kern="100" dirty="0">
                <a:effectLst/>
                <a:latin typeface="汉仪雅酷黑 65W" panose="020B0604020202020204" charset="-122"/>
                <a:ea typeface="汉仪雅酷黑 65W" panose="020B0604020202020204" charset="-122"/>
              </a:rPr>
              <a:t>与</a:t>
            </a:r>
            <a:r>
              <a:rPr lang="en-US" altLang="zh-CN" sz="1800" kern="100" dirty="0">
                <a:effectLst/>
                <a:latin typeface="汉仪雅酷黑 65W" panose="020B0604020202020204" charset="-122"/>
                <a:ea typeface="汉仪雅酷黑 65W" panose="020B0604020202020204" charset="-122"/>
              </a:rPr>
              <a:t>else</a:t>
            </a:r>
            <a:r>
              <a:rPr lang="zh-CN" altLang="zh-CN" sz="1800" kern="100" dirty="0">
                <a:effectLst/>
                <a:latin typeface="汉仪雅酷黑 65W" panose="020B0604020202020204" charset="-122"/>
                <a:ea typeface="汉仪雅酷黑 65W" panose="020B0604020202020204" charset="-122"/>
              </a:rPr>
              <a:t>之间的匹配关系。一般地，在不使用花括号的情况下，</a:t>
            </a:r>
            <a:r>
              <a:rPr lang="en-US" altLang="zh-CN" sz="1800" kern="100" dirty="0">
                <a:effectLst/>
                <a:latin typeface="汉仪雅酷黑 65W" panose="020B0604020202020204" charset="-122"/>
                <a:ea typeface="汉仪雅酷黑 65W" panose="020B0604020202020204" charset="-122"/>
              </a:rPr>
              <a:t>else</a:t>
            </a:r>
            <a:r>
              <a:rPr lang="zh-CN" altLang="zh-CN" sz="1800" kern="100" dirty="0">
                <a:effectLst/>
                <a:latin typeface="汉仪雅酷黑 65W" panose="020B0604020202020204" charset="-122"/>
                <a:ea typeface="汉仪雅酷黑 65W" panose="020B0604020202020204" charset="-122"/>
              </a:rPr>
              <a:t>语句将和最近的</a:t>
            </a:r>
            <a:r>
              <a:rPr lang="en-US" altLang="zh-CN" sz="1800" kern="100" dirty="0">
                <a:effectLst/>
                <a:latin typeface="汉仪雅酷黑 65W" panose="020B0604020202020204" charset="-122"/>
                <a:ea typeface="汉仪雅酷黑 65W" panose="020B0604020202020204" charset="-122"/>
              </a:rPr>
              <a:t>if</a:t>
            </a:r>
            <a:r>
              <a:rPr lang="zh-CN" altLang="zh-CN" sz="1800" kern="100" dirty="0">
                <a:effectLst/>
                <a:latin typeface="汉仪雅酷黑 65W" panose="020B0604020202020204" charset="-122"/>
                <a:ea typeface="汉仪雅酷黑 65W" panose="020B0604020202020204" charset="-122"/>
              </a:rPr>
              <a:t>语句相匹配。</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0585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4247317"/>
          </a:xfrm>
          <a:prstGeom prst="rect">
            <a:avLst/>
          </a:prstGeom>
          <a:noFill/>
        </p:spPr>
        <p:txBody>
          <a:bodyPr wrap="square" rtlCol="0">
            <a:spAutoFit/>
          </a:bodyPr>
          <a:lstStyle/>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switch</a:t>
            </a:r>
            <a:r>
              <a:rPr lang="zh-CN" altLang="zh-CN" sz="1800" b="1" kern="100" dirty="0">
                <a:effectLst/>
                <a:latin typeface="汉仪雅酷黑 65W" panose="020B0604020202020204" charset="-122"/>
                <a:ea typeface="汉仪雅酷黑 65W" panose="020B0604020202020204" charset="-122"/>
              </a:rPr>
              <a:t>（开关）语句</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en-US" sz="1800" kern="100" dirty="0">
                <a:effectLst/>
                <a:latin typeface="汉仪雅酷黑 65W" panose="020B0604020202020204" charset="-122"/>
                <a:ea typeface="汉仪雅酷黑 65W" panose="020B0604020202020204" charset="-122"/>
              </a:rPr>
              <a:t>在实际开发中，</a:t>
            </a:r>
            <a:r>
              <a:rPr lang="zh-CN" altLang="zh-CN" sz="1800" kern="100" dirty="0">
                <a:effectLst/>
                <a:latin typeface="汉仪雅酷黑 65W" panose="020B0604020202020204" charset="-122"/>
                <a:ea typeface="汉仪雅酷黑 65W" panose="020B0604020202020204" charset="-122"/>
              </a:rPr>
              <a:t>使用多个复合条件语句体现的逻辑关系也会很复杂。为此，</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语言提供了</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语句来处理多重条件。</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语句的基本结构如下：</a:t>
            </a:r>
          </a:p>
          <a:p>
            <a:pPr indent="266700" algn="ctr"/>
            <a:r>
              <a:rPr lang="en-US" altLang="zh-CN" sz="1800" kern="100" dirty="0">
                <a:effectLst/>
                <a:latin typeface="汉仪雅酷黑 65W" panose="020B0604020202020204" charset="-122"/>
                <a:ea typeface="汉仪雅酷黑 65W" panose="020B0604020202020204" charset="-122"/>
              </a:rPr>
              <a:t>switch(expression){</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case </a:t>
            </a:r>
            <a:r>
              <a:rPr lang="zh-CN" altLang="zh-CN" sz="1800" kern="100" dirty="0">
                <a:effectLst/>
                <a:latin typeface="汉仪雅酷黑 65W" panose="020B0604020202020204" charset="-122"/>
                <a:ea typeface="汉仪雅酷黑 65W" panose="020B0604020202020204" charset="-122"/>
              </a:rPr>
              <a:t>常量</a:t>
            </a:r>
            <a:r>
              <a:rPr lang="en-US" altLang="zh-CN" sz="1800" kern="100" dirty="0">
                <a:effectLst/>
                <a:latin typeface="汉仪雅酷黑 65W" panose="020B0604020202020204" charset="-122"/>
                <a:ea typeface="汉仪雅酷黑 65W" panose="020B0604020202020204" charset="-122"/>
              </a:rPr>
              <a:t>1:</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statements;</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break;</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case </a:t>
            </a:r>
            <a:r>
              <a:rPr lang="zh-CN" altLang="zh-CN" sz="1800" kern="100" dirty="0">
                <a:effectLst/>
                <a:latin typeface="汉仪雅酷黑 65W" panose="020B0604020202020204" charset="-122"/>
                <a:ea typeface="汉仪雅酷黑 65W" panose="020B0604020202020204" charset="-122"/>
              </a:rPr>
              <a:t>常量</a:t>
            </a:r>
            <a:r>
              <a:rPr lang="en-US" altLang="zh-CN" sz="1800" kern="100" dirty="0">
                <a:effectLst/>
                <a:latin typeface="汉仪雅酷黑 65W" panose="020B0604020202020204" charset="-122"/>
                <a:ea typeface="汉仪雅酷黑 65W" panose="020B0604020202020204" charset="-122"/>
              </a:rPr>
              <a:t>2:</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statements;</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break;	</a:t>
            </a:r>
            <a:r>
              <a:rPr lang="en-US" altLang="zh-CN" kern="100" dirty="0">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default:</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statements;</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break;</a:t>
            </a:r>
            <a:endParaRPr lang="zh-CN"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797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74692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970318"/>
          </a:xfrm>
          <a:prstGeom prst="rect">
            <a:avLst/>
          </a:prstGeom>
          <a:noFill/>
        </p:spPr>
        <p:txBody>
          <a:bodyPr wrap="square" rtlCol="0">
            <a:spAutoFit/>
          </a:bodyPr>
          <a:lstStyle/>
          <a:p>
            <a:pPr indent="266700" algn="just">
              <a:tabLst>
                <a:tab pos="90170" algn="l"/>
              </a:tabLst>
            </a:pPr>
            <a:r>
              <a:rPr lang="zh-CN" altLang="zh-CN" sz="1800" kern="100" dirty="0">
                <a:effectLst/>
                <a:latin typeface="汉仪雅酷黑 65W" panose="020B0604020202020204" charset="-122"/>
                <a:ea typeface="汉仪雅酷黑 65W" panose="020B0604020202020204" charset="-122"/>
              </a:rPr>
              <a:t>执行</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语句时，首先需要计算括号内表达式的值，然后把这个值与</a:t>
            </a:r>
            <a:r>
              <a:rPr lang="en-US" altLang="zh-CN" sz="1800" kern="100" dirty="0">
                <a:effectLst/>
                <a:latin typeface="汉仪雅酷黑 65W" panose="020B0604020202020204" charset="-122"/>
                <a:ea typeface="汉仪雅酷黑 65W" panose="020B0604020202020204" charset="-122"/>
              </a:rPr>
              <a:t>case</a:t>
            </a:r>
            <a:r>
              <a:rPr lang="zh-CN" altLang="zh-CN" sz="1800" kern="100" dirty="0">
                <a:effectLst/>
                <a:latin typeface="汉仪雅酷黑 65W" panose="020B0604020202020204" charset="-122"/>
                <a:ea typeface="汉仪雅酷黑 65W" panose="020B0604020202020204" charset="-122"/>
              </a:rPr>
              <a:t>后面的常量进行比较并执行第一个匹配的语句分支。若括号内表达式的值与</a:t>
            </a:r>
            <a:r>
              <a:rPr lang="en-US" altLang="zh-CN" sz="1800" kern="100" dirty="0">
                <a:effectLst/>
                <a:latin typeface="汉仪雅酷黑 65W" panose="020B0604020202020204" charset="-122"/>
                <a:ea typeface="汉仪雅酷黑 65W" panose="020B0604020202020204" charset="-122"/>
              </a:rPr>
              <a:t>case</a:t>
            </a:r>
            <a:r>
              <a:rPr lang="zh-CN" altLang="zh-CN" sz="1800" kern="100" dirty="0">
                <a:effectLst/>
                <a:latin typeface="汉仪雅酷黑 65W" panose="020B0604020202020204" charset="-122"/>
                <a:ea typeface="汉仪雅酷黑 65W" panose="020B0604020202020204" charset="-122"/>
              </a:rPr>
              <a:t>中的任意常量均不匹配，则执行最后一个</a:t>
            </a:r>
            <a:r>
              <a:rPr lang="en-US" altLang="zh-CN" sz="1800" kern="100" dirty="0">
                <a:effectLst/>
                <a:latin typeface="汉仪雅酷黑 65W" panose="020B0604020202020204" charset="-122"/>
                <a:ea typeface="汉仪雅酷黑 65W" panose="020B0604020202020204" charset="-122"/>
              </a:rPr>
              <a:t>default</a:t>
            </a:r>
            <a:r>
              <a:rPr lang="zh-CN" altLang="zh-CN" sz="1800" kern="100" dirty="0">
                <a:effectLst/>
                <a:latin typeface="汉仪雅酷黑 65W" panose="020B0604020202020204" charset="-122"/>
                <a:ea typeface="汉仪雅酷黑 65W" panose="020B0604020202020204" charset="-122"/>
              </a:rPr>
              <a:t>分支。关于</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语句，必须注意以下事项：</a:t>
            </a:r>
          </a:p>
          <a:p>
            <a:pPr marL="342900" lvl="0" indent="-342900" algn="just">
              <a:buFont typeface="Wingdings" panose="05000000000000000000" pitchFamily="2" charset="2"/>
              <a:buChar char=""/>
              <a:tabLst>
                <a:tab pos="406400" algn="l"/>
              </a:tabLst>
            </a:pPr>
            <a:r>
              <a:rPr lang="zh-CN" altLang="zh-CN" sz="1800" kern="100" dirty="0">
                <a:effectLst/>
                <a:latin typeface="汉仪雅酷黑 65W" panose="020B0604020202020204" charset="-122"/>
                <a:ea typeface="汉仪雅酷黑 65W" panose="020B0604020202020204" charset="-122"/>
              </a:rPr>
              <a:t>尽管</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语句可以看作是</a:t>
            </a:r>
            <a:r>
              <a:rPr lang="en-US" altLang="zh-CN" sz="1800" kern="100" dirty="0">
                <a:effectLst/>
                <a:latin typeface="汉仪雅酷黑 65W" panose="020B0604020202020204" charset="-122"/>
                <a:ea typeface="汉仪雅酷黑 65W" panose="020B0604020202020204" charset="-122"/>
              </a:rPr>
              <a:t>if</a:t>
            </a:r>
            <a:r>
              <a:rPr lang="zh-CN" altLang="zh-CN" sz="1800" kern="100" dirty="0">
                <a:effectLst/>
                <a:latin typeface="汉仪雅酷黑 65W" panose="020B0604020202020204" charset="-122"/>
                <a:ea typeface="汉仪雅酷黑 65W" panose="020B0604020202020204" charset="-122"/>
              </a:rPr>
              <a:t>语句的变种。但是，实际上</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语句只能够取代</a:t>
            </a:r>
            <a:r>
              <a:rPr lang="en-US" altLang="zh-CN" sz="1800" kern="100" dirty="0">
                <a:effectLst/>
                <a:latin typeface="汉仪雅酷黑 65W" panose="020B0604020202020204" charset="-122"/>
                <a:ea typeface="汉仪雅酷黑 65W" panose="020B0604020202020204" charset="-122"/>
              </a:rPr>
              <a:t>if</a:t>
            </a:r>
            <a:r>
              <a:rPr lang="zh-CN" altLang="zh-CN" sz="1800" kern="100" dirty="0">
                <a:effectLst/>
                <a:latin typeface="汉仪雅酷黑 65W" panose="020B0604020202020204" charset="-122"/>
                <a:ea typeface="汉仪雅酷黑 65W" panose="020B0604020202020204" charset="-122"/>
              </a:rPr>
              <a:t>语句的一部分功能。</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语句只能作等式比较，即比较括号内表达式的值与常量值是否相等，而</a:t>
            </a:r>
            <a:r>
              <a:rPr lang="en-US" altLang="zh-CN" sz="1800" kern="100" dirty="0">
                <a:effectLst/>
                <a:latin typeface="汉仪雅酷黑 65W" panose="020B0604020202020204" charset="-122"/>
                <a:ea typeface="汉仪雅酷黑 65W" panose="020B0604020202020204" charset="-122"/>
              </a:rPr>
              <a:t>if</a:t>
            </a:r>
            <a:r>
              <a:rPr lang="zh-CN" altLang="zh-CN" sz="1800" kern="100" dirty="0">
                <a:effectLst/>
                <a:latin typeface="汉仪雅酷黑 65W" panose="020B0604020202020204" charset="-122"/>
                <a:ea typeface="汉仪雅酷黑 65W" panose="020B0604020202020204" charset="-122"/>
              </a:rPr>
              <a:t>语句可以作各种等式的比较。</a:t>
            </a:r>
          </a:p>
          <a:p>
            <a:pPr marL="342900" lvl="0" indent="-342900" algn="just">
              <a:buFont typeface="Wingdings" panose="05000000000000000000" pitchFamily="2" charset="2"/>
              <a:buChar char=""/>
              <a:tabLst>
                <a:tab pos="406400" algn="l"/>
              </a:tabLst>
            </a:pP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语句的括号内的表达式只能是整型或字符型表达式，而不能是</a:t>
            </a:r>
            <a:r>
              <a:rPr lang="zh-CN" altLang="en-US" kern="100" dirty="0">
                <a:latin typeface="汉仪雅酷黑 65W" panose="020B0604020202020204" charset="-122"/>
                <a:ea typeface="汉仪雅酷黑 65W" panose="020B0604020202020204" charset="-122"/>
              </a:rPr>
              <a:t>其他</a:t>
            </a:r>
            <a:r>
              <a:rPr lang="zh-CN" altLang="zh-CN" sz="1800" kern="100" dirty="0">
                <a:effectLst/>
                <a:latin typeface="汉仪雅酷黑 65W" panose="020B0604020202020204" charset="-122"/>
                <a:ea typeface="汉仪雅酷黑 65W" panose="020B0604020202020204" charset="-122"/>
              </a:rPr>
              <a:t>类型。</a:t>
            </a:r>
          </a:p>
          <a:p>
            <a:pPr marL="342900" lvl="0" indent="-342900" algn="just">
              <a:buFont typeface="Wingdings" panose="05000000000000000000" pitchFamily="2" charset="2"/>
              <a:buChar char=""/>
              <a:tabLst>
                <a:tab pos="406400" algn="l"/>
              </a:tabLst>
            </a:pPr>
            <a:r>
              <a:rPr lang="zh-CN" altLang="zh-CN" sz="1800" kern="100" dirty="0">
                <a:effectLst/>
                <a:latin typeface="汉仪雅酷黑 65W" panose="020B0604020202020204" charset="-122"/>
                <a:ea typeface="汉仪雅酷黑 65W" panose="020B0604020202020204" charset="-122"/>
              </a:rPr>
              <a:t>同一个</a:t>
            </a:r>
            <a:r>
              <a:rPr lang="en-US" altLang="zh-CN" sz="1800" kern="100" dirty="0">
                <a:effectLst/>
                <a:latin typeface="汉仪雅酷黑 65W" panose="020B0604020202020204" charset="-122"/>
                <a:ea typeface="汉仪雅酷黑 65W" panose="020B0604020202020204" charset="-122"/>
              </a:rPr>
              <a:t>switch</a:t>
            </a:r>
            <a:r>
              <a:rPr lang="zh-CN" altLang="zh-CN" sz="1800" kern="100" dirty="0">
                <a:effectLst/>
                <a:latin typeface="汉仪雅酷黑 65W" panose="020B0604020202020204" charset="-122"/>
                <a:ea typeface="汉仪雅酷黑 65W" panose="020B0604020202020204" charset="-122"/>
              </a:rPr>
              <a:t>语句体中的</a:t>
            </a:r>
            <a:r>
              <a:rPr lang="en-US" altLang="zh-CN" sz="1800" kern="100" dirty="0">
                <a:effectLst/>
                <a:latin typeface="汉仪雅酷黑 65W" panose="020B0604020202020204" charset="-122"/>
                <a:ea typeface="汉仪雅酷黑 65W" panose="020B0604020202020204" charset="-122"/>
              </a:rPr>
              <a:t>case</a:t>
            </a:r>
            <a:r>
              <a:rPr lang="zh-CN" altLang="zh-CN" sz="1800" kern="100" dirty="0">
                <a:effectLst/>
                <a:latin typeface="汉仪雅酷黑 65W" panose="020B0604020202020204" charset="-122"/>
                <a:ea typeface="汉仪雅酷黑 65W" panose="020B0604020202020204" charset="-122"/>
              </a:rPr>
              <a:t>常量不能有相同值。</a:t>
            </a:r>
          </a:p>
          <a:p>
            <a:pPr marL="342900" lvl="0" indent="-342900" algn="just">
              <a:buFont typeface="Wingdings" panose="05000000000000000000" pitchFamily="2" charset="2"/>
              <a:buChar char=""/>
              <a:tabLst>
                <a:tab pos="406400" algn="l"/>
              </a:tabLst>
            </a:pPr>
            <a:r>
              <a:rPr lang="zh-CN" altLang="zh-CN" sz="1800" kern="100" dirty="0">
                <a:effectLst/>
                <a:latin typeface="汉仪雅酷黑 65W" panose="020B0604020202020204" charset="-122"/>
                <a:ea typeface="汉仪雅酷黑 65W" panose="020B0604020202020204" charset="-122"/>
              </a:rPr>
              <a:t>每一个</a:t>
            </a:r>
            <a:r>
              <a:rPr lang="en-US" altLang="zh-CN" sz="1800" kern="100" dirty="0">
                <a:effectLst/>
                <a:latin typeface="汉仪雅酷黑 65W" panose="020B0604020202020204" charset="-122"/>
                <a:ea typeface="汉仪雅酷黑 65W" panose="020B0604020202020204" charset="-122"/>
              </a:rPr>
              <a:t>case</a:t>
            </a:r>
            <a:r>
              <a:rPr lang="zh-CN" altLang="zh-CN" sz="1800" kern="100" dirty="0">
                <a:effectLst/>
                <a:latin typeface="汉仪雅酷黑 65W" panose="020B0604020202020204" charset="-122"/>
                <a:ea typeface="汉仪雅酷黑 65W" panose="020B0604020202020204" charset="-122"/>
              </a:rPr>
              <a:t>分支后面的语句体不需要被包含到花括号中。</a:t>
            </a:r>
          </a:p>
          <a:p>
            <a:pPr marL="342900" lvl="0" indent="-342900" algn="just">
              <a:buFont typeface="Wingdings" panose="05000000000000000000" pitchFamily="2" charset="2"/>
              <a:buChar char=""/>
              <a:tabLst>
                <a:tab pos="406400" algn="l"/>
              </a:tabLst>
            </a:pPr>
            <a:r>
              <a:rPr lang="zh-CN" altLang="zh-CN" sz="1800" kern="100" dirty="0">
                <a:effectLst/>
                <a:latin typeface="汉仪雅酷黑 65W" panose="020B0604020202020204" charset="-122"/>
                <a:ea typeface="汉仪雅酷黑 65W" panose="020B0604020202020204" charset="-122"/>
              </a:rPr>
              <a:t>每一个</a:t>
            </a:r>
            <a:r>
              <a:rPr lang="en-US" altLang="zh-CN" sz="1800" kern="100" dirty="0">
                <a:effectLst/>
                <a:latin typeface="汉仪雅酷黑 65W" panose="020B0604020202020204" charset="-122"/>
                <a:ea typeface="汉仪雅酷黑 65W" panose="020B0604020202020204" charset="-122"/>
              </a:rPr>
              <a:t>case</a:t>
            </a:r>
            <a:r>
              <a:rPr lang="zh-CN" altLang="zh-CN" sz="1800" kern="100" dirty="0">
                <a:effectLst/>
                <a:latin typeface="汉仪雅酷黑 65W" panose="020B0604020202020204" charset="-122"/>
                <a:ea typeface="汉仪雅酷黑 65W" panose="020B0604020202020204" charset="-122"/>
              </a:rPr>
              <a:t>分支之后必须使用</a:t>
            </a:r>
            <a:r>
              <a:rPr lang="en-US" altLang="zh-CN" sz="1800" kern="100" dirty="0">
                <a:effectLst/>
                <a:latin typeface="汉仪雅酷黑 65W" panose="020B0604020202020204" charset="-122"/>
                <a:ea typeface="汉仪雅酷黑 65W" panose="020B0604020202020204" charset="-122"/>
              </a:rPr>
              <a:t>break</a:t>
            </a:r>
            <a:r>
              <a:rPr lang="zh-CN" altLang="zh-CN" sz="1800" kern="100" dirty="0">
                <a:effectLst/>
                <a:latin typeface="汉仪雅酷黑 65W" panose="020B0604020202020204" charset="-122"/>
                <a:ea typeface="汉仪雅酷黑 65W" panose="020B0604020202020204" charset="-122"/>
              </a:rPr>
              <a:t>语句，否则会执行随后的语句，直至遇到下一个</a:t>
            </a:r>
            <a:r>
              <a:rPr lang="en-US" altLang="zh-CN" sz="1800" kern="100" dirty="0">
                <a:effectLst/>
                <a:latin typeface="汉仪雅酷黑 65W" panose="020B0604020202020204" charset="-122"/>
                <a:ea typeface="汉仪雅酷黑 65W" panose="020B0604020202020204" charset="-122"/>
              </a:rPr>
              <a:t>break</a:t>
            </a:r>
            <a:r>
              <a:rPr lang="zh-CN" altLang="zh-CN" sz="1800" kern="100" dirty="0">
                <a:effectLst/>
                <a:latin typeface="汉仪雅酷黑 65W" panose="020B0604020202020204" charset="-122"/>
                <a:ea typeface="汉仪雅酷黑 65W" panose="020B0604020202020204" charset="-122"/>
              </a:rPr>
              <a:t>关键字。</a:t>
            </a:r>
          </a:p>
          <a:p>
            <a:pPr indent="26797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707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.1.1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起源</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857375"/>
            <a:ext cx="8272463" cy="3693319"/>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1.1991</a:t>
            </a:r>
            <a:r>
              <a:rPr lang="zh-CN" altLang="en-US" dirty="0">
                <a:latin typeface="汉仪雅酷黑 65W" panose="020B0604020202020204" charset="-122"/>
                <a:ea typeface="汉仪雅酷黑 65W" panose="020B0604020202020204" charset="-122"/>
              </a:rPr>
              <a:t>年</a:t>
            </a:r>
            <a:r>
              <a:rPr lang="en-US" altLang="zh-CN" dirty="0">
                <a:latin typeface="汉仪雅酷黑 65W" panose="020B0604020202020204" charset="-122"/>
                <a:ea typeface="汉仪雅酷黑 65W" panose="020B0604020202020204" charset="-122"/>
              </a:rPr>
              <a:t>4</a:t>
            </a:r>
            <a:r>
              <a:rPr lang="zh-CN" altLang="en-US" dirty="0">
                <a:latin typeface="汉仪雅酷黑 65W" panose="020B0604020202020204" charset="-122"/>
                <a:ea typeface="汉仪雅酷黑 65W" panose="020B0604020202020204" charset="-122"/>
              </a:rPr>
              <a:t>月，美国的一支开发小组开始实施名为“</a:t>
            </a:r>
            <a:r>
              <a:rPr lang="en-US" altLang="zh-CN" dirty="0">
                <a:latin typeface="汉仪雅酷黑 65W" panose="020B0604020202020204" charset="-122"/>
                <a:ea typeface="汉仪雅酷黑 65W" panose="020B0604020202020204" charset="-122"/>
              </a:rPr>
              <a:t>Green”</a:t>
            </a:r>
            <a:r>
              <a:rPr lang="zh-CN" altLang="en-US" dirty="0">
                <a:latin typeface="汉仪雅酷黑 65W" panose="020B0604020202020204" charset="-122"/>
                <a:ea typeface="汉仪雅酷黑 65W" panose="020B0604020202020204" charset="-122"/>
              </a:rPr>
              <a:t>的工程。开发小组计划使用</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和</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语言编写软件，由于编程语言不够新型实用的原因，这个技术上非常成功的电子产品未能达到最初的预期目标。</a:t>
            </a:r>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2.</a:t>
            </a:r>
            <a:r>
              <a:rPr lang="zh-CN" altLang="en-US" dirty="0">
                <a:latin typeface="汉仪雅酷黑 65W" panose="020B0604020202020204" charset="-122"/>
                <a:ea typeface="汉仪雅酷黑 65W" panose="020B0604020202020204" charset="-122"/>
              </a:rPr>
              <a:t> </a:t>
            </a:r>
            <a:r>
              <a:rPr lang="en-US" altLang="zh-CN" dirty="0">
                <a:latin typeface="汉仪雅酷黑 65W" panose="020B0604020202020204" charset="-122"/>
                <a:ea typeface="汉仪雅酷黑 65W" panose="020B0604020202020204" charset="-122"/>
              </a:rPr>
              <a:t>1994</a:t>
            </a:r>
            <a:r>
              <a:rPr lang="zh-CN" altLang="en-US" dirty="0">
                <a:latin typeface="汉仪雅酷黑 65W" panose="020B0604020202020204" charset="-122"/>
                <a:ea typeface="汉仪雅酷黑 65W" panose="020B0604020202020204" charset="-122"/>
              </a:rPr>
              <a:t>年，开发小组发现他们设计的新型编程语言</a:t>
            </a:r>
            <a:r>
              <a:rPr lang="en-US" altLang="zh-CN" dirty="0">
                <a:latin typeface="汉仪雅酷黑 65W" panose="020B0604020202020204" charset="-122"/>
                <a:ea typeface="汉仪雅酷黑 65W" panose="020B0604020202020204" charset="-122"/>
              </a:rPr>
              <a:t>Oak</a:t>
            </a:r>
            <a:r>
              <a:rPr lang="zh-CN" altLang="en-US" dirty="0">
                <a:latin typeface="汉仪雅酷黑 65W" panose="020B0604020202020204" charset="-122"/>
                <a:ea typeface="汉仪雅酷黑 65W" panose="020B0604020202020204" charset="-122"/>
              </a:rPr>
              <a:t>比较适合于</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程序的编写。于是，他们结合</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的需要，对</a:t>
            </a:r>
            <a:r>
              <a:rPr lang="en-US" altLang="zh-CN" dirty="0">
                <a:latin typeface="汉仪雅酷黑 65W" panose="020B0604020202020204" charset="-122"/>
                <a:ea typeface="汉仪雅酷黑 65W" panose="020B0604020202020204" charset="-122"/>
              </a:rPr>
              <a:t>Oak</a:t>
            </a:r>
            <a:r>
              <a:rPr lang="zh-CN" altLang="en-US" dirty="0">
                <a:latin typeface="汉仪雅酷黑 65W" panose="020B0604020202020204" charset="-122"/>
                <a:ea typeface="汉仪雅酷黑 65W" panose="020B0604020202020204" charset="-122"/>
              </a:rPr>
              <a:t>进行了改进和完善，设计出了一种非常适合于编写</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应用程序的语言，也就是</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a:t>
            </a:r>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3.</a:t>
            </a:r>
            <a:r>
              <a:rPr lang="zh-CN" altLang="en-US" dirty="0">
                <a:latin typeface="汉仪雅酷黑 65W" panose="020B0604020202020204" charset="-122"/>
                <a:ea typeface="汉仪雅酷黑 65W" panose="020B0604020202020204" charset="-122"/>
              </a:rPr>
              <a:t> </a:t>
            </a:r>
            <a:r>
              <a:rPr lang="en-US" altLang="zh-CN" dirty="0">
                <a:latin typeface="汉仪雅酷黑 65W" panose="020B0604020202020204" charset="-122"/>
                <a:ea typeface="汉仪雅酷黑 65W" panose="020B0604020202020204" charset="-122"/>
              </a:rPr>
              <a:t>1996</a:t>
            </a:r>
            <a:r>
              <a:rPr lang="zh-CN" altLang="en-US" dirty="0">
                <a:latin typeface="汉仪雅酷黑 65W" panose="020B0604020202020204" charset="-122"/>
                <a:ea typeface="汉仪雅酷黑 65W" panose="020B0604020202020204" charset="-122"/>
              </a:rPr>
              <a:t>年</a:t>
            </a:r>
            <a:r>
              <a:rPr lang="en-US" altLang="zh-CN" dirty="0">
                <a:latin typeface="汉仪雅酷黑 65W" panose="020B0604020202020204" charset="-122"/>
                <a:ea typeface="汉仪雅酷黑 65W" panose="020B0604020202020204" charset="-122"/>
              </a:rPr>
              <a:t>1</a:t>
            </a:r>
            <a:r>
              <a:rPr lang="zh-CN" altLang="en-US" dirty="0">
                <a:latin typeface="汉仪雅酷黑 65W" panose="020B0604020202020204" charset="-122"/>
                <a:ea typeface="汉仪雅酷黑 65W" panose="020B0604020202020204" charset="-122"/>
              </a:rPr>
              <a:t>月，</a:t>
            </a:r>
            <a:r>
              <a:rPr lang="en-US" altLang="zh-CN" dirty="0">
                <a:latin typeface="汉仪雅酷黑 65W" panose="020B0604020202020204" charset="-122"/>
                <a:ea typeface="汉仪雅酷黑 65W" panose="020B0604020202020204" charset="-122"/>
              </a:rPr>
              <a:t>Sun</a:t>
            </a:r>
            <a:r>
              <a:rPr lang="zh-CN" altLang="en-US" dirty="0">
                <a:latin typeface="汉仪雅酷黑 65W" panose="020B0604020202020204" charset="-122"/>
                <a:ea typeface="汉仪雅酷黑 65W" panose="020B0604020202020204" charset="-122"/>
              </a:rPr>
              <a:t>公司发布</a:t>
            </a:r>
            <a:r>
              <a:rPr lang="en-US" altLang="zh-CN" dirty="0">
                <a:latin typeface="汉仪雅酷黑 65W" panose="020B0604020202020204" charset="-122"/>
                <a:ea typeface="汉仪雅酷黑 65W" panose="020B0604020202020204" charset="-122"/>
              </a:rPr>
              <a:t>Java v1.0</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1998</a:t>
            </a:r>
            <a:r>
              <a:rPr lang="zh-CN" altLang="en-US" dirty="0">
                <a:latin typeface="汉仪雅酷黑 65W" panose="020B0604020202020204" charset="-122"/>
                <a:ea typeface="汉仪雅酷黑 65W" panose="020B0604020202020204" charset="-122"/>
              </a:rPr>
              <a:t>年</a:t>
            </a:r>
            <a:r>
              <a:rPr lang="en-US" altLang="zh-CN" dirty="0">
                <a:latin typeface="汉仪雅酷黑 65W" panose="020B0604020202020204" charset="-122"/>
                <a:ea typeface="汉仪雅酷黑 65W" panose="020B0604020202020204" charset="-122"/>
              </a:rPr>
              <a:t>12</a:t>
            </a:r>
            <a:r>
              <a:rPr lang="zh-CN" altLang="en-US" dirty="0">
                <a:latin typeface="汉仪雅酷黑 65W" panose="020B0604020202020204" charset="-122"/>
                <a:ea typeface="汉仪雅酷黑 65W" panose="020B0604020202020204" charset="-122"/>
              </a:rPr>
              <a:t>月，</a:t>
            </a:r>
            <a:r>
              <a:rPr lang="en-US" altLang="zh-CN" dirty="0">
                <a:latin typeface="汉仪雅酷黑 65W" panose="020B0604020202020204" charset="-122"/>
                <a:ea typeface="汉仪雅酷黑 65W" panose="020B0604020202020204" charset="-122"/>
              </a:rPr>
              <a:t>Sun</a:t>
            </a:r>
            <a:r>
              <a:rPr lang="zh-CN" altLang="en-US" dirty="0">
                <a:latin typeface="汉仪雅酷黑 65W" panose="020B0604020202020204" charset="-122"/>
                <a:ea typeface="汉仪雅酷黑 65W" panose="020B0604020202020204" charset="-122"/>
              </a:rPr>
              <a:t>公司发布</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JDK</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v1.2</a:t>
            </a:r>
            <a:r>
              <a:rPr lang="zh-CN" altLang="en-US" dirty="0">
                <a:latin typeface="汉仪雅酷黑 65W" panose="020B0604020202020204" charset="-122"/>
                <a:ea typeface="汉仪雅酷黑 65W" panose="020B0604020202020204" charset="-122"/>
              </a:rPr>
              <a:t>，称为</a:t>
            </a:r>
            <a:r>
              <a:rPr lang="en-US" altLang="zh-CN" dirty="0">
                <a:latin typeface="汉仪雅酷黑 65W" panose="020B0604020202020204" charset="-122"/>
                <a:ea typeface="汉仪雅酷黑 65W" panose="020B0604020202020204" charset="-122"/>
              </a:rPr>
              <a:t>Java 2</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1999</a:t>
            </a:r>
            <a:r>
              <a:rPr lang="zh-CN" altLang="en-US" dirty="0">
                <a:latin typeface="汉仪雅酷黑 65W" panose="020B0604020202020204" charset="-122"/>
                <a:ea typeface="汉仪雅酷黑 65W" panose="020B0604020202020204" charset="-122"/>
              </a:rPr>
              <a:t>年</a:t>
            </a:r>
            <a:r>
              <a:rPr lang="en-US" altLang="zh-CN" dirty="0">
                <a:latin typeface="汉仪雅酷黑 65W" panose="020B0604020202020204" charset="-122"/>
                <a:ea typeface="汉仪雅酷黑 65W" panose="020B0604020202020204" charset="-122"/>
              </a:rPr>
              <a:t>6</a:t>
            </a:r>
            <a:r>
              <a:rPr lang="zh-CN" altLang="en-US" dirty="0">
                <a:latin typeface="汉仪雅酷黑 65W" panose="020B0604020202020204" charset="-122"/>
                <a:ea typeface="汉仪雅酷黑 65W" panose="020B0604020202020204" charset="-122"/>
              </a:rPr>
              <a:t>月，</a:t>
            </a:r>
            <a:r>
              <a:rPr lang="en-US" altLang="zh-CN" dirty="0">
                <a:latin typeface="汉仪雅酷黑 65W" panose="020B0604020202020204" charset="-122"/>
                <a:ea typeface="汉仪雅酷黑 65W" panose="020B0604020202020204" charset="-122"/>
              </a:rPr>
              <a:t>Sun</a:t>
            </a:r>
            <a:r>
              <a:rPr lang="zh-CN" altLang="en-US" dirty="0">
                <a:latin typeface="汉仪雅酷黑 65W" panose="020B0604020202020204" charset="-122"/>
                <a:ea typeface="汉仪雅酷黑 65W" panose="020B0604020202020204" charset="-122"/>
              </a:rPr>
              <a:t>公司发布</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新平台，它包含三个产品：</a:t>
            </a:r>
            <a:r>
              <a:rPr lang="en-US" altLang="zh-CN" dirty="0">
                <a:latin typeface="汉仪雅酷黑 65W" panose="020B0604020202020204" charset="-122"/>
                <a:ea typeface="汉仪雅酷黑 65W" panose="020B0604020202020204" charset="-122"/>
              </a:rPr>
              <a:t>J2ME</a:t>
            </a:r>
            <a:r>
              <a:rPr lang="zh-CN" altLang="en-US" dirty="0">
                <a:latin typeface="汉仪雅酷黑 65W" panose="020B0604020202020204" charset="-122"/>
                <a:ea typeface="汉仪雅酷黑 65W" panose="020B0604020202020204" charset="-122"/>
              </a:rPr>
              <a:t>（嵌入式</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a:t>
            </a:r>
            <a:r>
              <a:rPr lang="en-US" altLang="zh-CN" dirty="0">
                <a:latin typeface="汉仪雅酷黑 65W" panose="020B0604020202020204" charset="-122"/>
                <a:ea typeface="汉仪雅酷黑 65W" panose="020B0604020202020204" charset="-122"/>
              </a:rPr>
              <a:t>J2SE</a:t>
            </a:r>
            <a:r>
              <a:rPr lang="zh-CN" altLang="en-US" dirty="0">
                <a:latin typeface="汉仪雅酷黑 65W" panose="020B0604020202020204" charset="-122"/>
                <a:ea typeface="汉仪雅酷黑 65W" panose="020B0604020202020204" charset="-122"/>
              </a:rPr>
              <a:t>（桌面与工作站环境的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a:t>
            </a:r>
            <a:r>
              <a:rPr lang="en-US" altLang="zh-CN" dirty="0">
                <a:latin typeface="汉仪雅酷黑 65W" panose="020B0604020202020204" charset="-122"/>
                <a:ea typeface="汉仪雅酷黑 65W" panose="020B0604020202020204" charset="-122"/>
              </a:rPr>
              <a:t>J2EE</a:t>
            </a:r>
            <a:r>
              <a:rPr lang="zh-CN" altLang="en-US" dirty="0">
                <a:latin typeface="汉仪雅酷黑 65W" panose="020B0604020202020204" charset="-122"/>
                <a:ea typeface="汉仪雅酷黑 65W" panose="020B0604020202020204" charset="-122"/>
              </a:rPr>
              <a:t>（企业级应用的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a:t>
            </a:r>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4.</a:t>
            </a:r>
            <a:r>
              <a:rPr lang="zh-CN" altLang="en-US" dirty="0">
                <a:latin typeface="汉仪雅酷黑 65W" panose="020B0604020202020204" charset="-122"/>
                <a:ea typeface="汉仪雅酷黑 65W" panose="020B0604020202020204" charset="-122"/>
              </a:rPr>
              <a:t>自从</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语言投入市场后，</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语言就被开发者广泛接受并推动了</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的迅速发展，常用的浏览器均支持</a:t>
            </a:r>
            <a:r>
              <a:rPr lang="en-US" altLang="zh-CN" dirty="0" err="1">
                <a:latin typeface="汉仪雅酷黑 65W" panose="020B0604020202020204" charset="-122"/>
                <a:ea typeface="汉仪雅酷黑 65W" panose="020B0604020202020204" charset="-122"/>
              </a:rPr>
              <a:t>JavaApplet</a:t>
            </a:r>
            <a:r>
              <a:rPr lang="zh-CN" altLang="en-US" dirty="0">
                <a:latin typeface="汉仪雅酷黑 65W" panose="020B0604020202020204" charset="-122"/>
                <a:ea typeface="汉仪雅酷黑 65W" panose="020B0604020202020204" charset="-122"/>
              </a:rPr>
              <a:t>。为了更好的扩展性和运行性能，</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语言也被开发者们不断改进和重新整合。</a:t>
            </a:r>
            <a:r>
              <a:rPr lang="en-US" altLang="zh-CN" dirty="0">
                <a:latin typeface="汉仪雅酷黑 65W" panose="020B0604020202020204" charset="-122"/>
                <a:ea typeface="汉仪雅酷黑 65W" panose="020B0604020202020204" charset="-122"/>
              </a:rPr>
              <a:t>2010</a:t>
            </a:r>
            <a:r>
              <a:rPr lang="zh-CN" altLang="en-US" dirty="0">
                <a:latin typeface="汉仪雅酷黑 65W" panose="020B0604020202020204" charset="-122"/>
                <a:ea typeface="汉仪雅酷黑 65W" panose="020B0604020202020204" charset="-122"/>
              </a:rPr>
              <a:t>年</a:t>
            </a:r>
            <a:r>
              <a:rPr lang="en-US" altLang="zh-CN" dirty="0">
                <a:latin typeface="汉仪雅酷黑 65W" panose="020B0604020202020204" charset="-122"/>
                <a:ea typeface="汉仪雅酷黑 65W" panose="020B0604020202020204" charset="-122"/>
              </a:rPr>
              <a:t>Oracle</a:t>
            </a:r>
            <a:r>
              <a:rPr lang="zh-CN" altLang="en-US" dirty="0">
                <a:latin typeface="汉仪雅酷黑 65W" panose="020B0604020202020204" charset="-122"/>
                <a:ea typeface="汉仪雅酷黑 65W" panose="020B0604020202020204" charset="-122"/>
              </a:rPr>
              <a:t>公司收购了</a:t>
            </a:r>
            <a:r>
              <a:rPr lang="en-US" altLang="zh-CN" dirty="0">
                <a:latin typeface="汉仪雅酷黑 65W" panose="020B0604020202020204" charset="-122"/>
                <a:ea typeface="汉仪雅酷黑 65W" panose="020B0604020202020204" charset="-122"/>
              </a:rPr>
              <a:t>Sun</a:t>
            </a:r>
            <a:r>
              <a:rPr lang="zh-CN" altLang="en-US" dirty="0">
                <a:latin typeface="汉仪雅酷黑 65W" panose="020B0604020202020204" charset="-122"/>
                <a:ea typeface="汉仪雅酷黑 65W" panose="020B0604020202020204" charset="-122"/>
              </a:rPr>
              <a:t>公司。</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48949"/>
            <a:ext cx="8272463" cy="3970318"/>
          </a:xfrm>
          <a:prstGeom prst="rect">
            <a:avLst/>
          </a:prstGeom>
          <a:noFill/>
        </p:spPr>
        <p:txBody>
          <a:bodyPr wrap="square" rtlCol="0">
            <a:spAutoFit/>
          </a:bodyPr>
          <a:lstStyle/>
          <a:p>
            <a:pPr indent="267970" algn="just">
              <a:tabLst>
                <a:tab pos="90170" algn="l"/>
              </a:tabLst>
            </a:pP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Java</a:t>
            </a:r>
            <a:r>
              <a:rPr lang="zh-CN" altLang="zh-CN" sz="1800" b="1" kern="100" dirty="0">
                <a:effectLst/>
                <a:latin typeface="汉仪雅酷黑 65W" panose="020B0604020202020204" charset="-122"/>
                <a:ea typeface="汉仪雅酷黑 65W" panose="020B0604020202020204" charset="-122"/>
              </a:rPr>
              <a:t>循环语句</a:t>
            </a:r>
            <a:endParaRPr lang="zh-CN" altLang="zh-CN" sz="1800" kern="100" dirty="0">
              <a:effectLst/>
              <a:latin typeface="汉仪雅酷黑 65W" panose="020B0604020202020204" charset="-122"/>
              <a:ea typeface="汉仪雅酷黑 65W" panose="020B0604020202020204" charset="-122"/>
            </a:endParaRPr>
          </a:p>
          <a:p>
            <a:pPr indent="266700" algn="just"/>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语言提供了</a:t>
            </a:r>
            <a:r>
              <a:rPr lang="en-US" altLang="zh-CN" sz="1800" kern="100" dirty="0">
                <a:effectLst/>
                <a:latin typeface="汉仪雅酷黑 65W" panose="020B0604020202020204" charset="-122"/>
                <a:ea typeface="汉仪雅酷黑 65W" panose="020B0604020202020204" charset="-122"/>
              </a:rPr>
              <a:t>3</a:t>
            </a:r>
            <a:r>
              <a:rPr lang="zh-CN" altLang="zh-CN" sz="1800" kern="100" dirty="0">
                <a:effectLst/>
                <a:latin typeface="汉仪雅酷黑 65W" panose="020B0604020202020204" charset="-122"/>
                <a:ea typeface="汉仪雅酷黑 65W" panose="020B0604020202020204" charset="-122"/>
              </a:rPr>
              <a:t>种格式的循环语句，它们分别是：</a:t>
            </a:r>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语句、</a:t>
            </a:r>
            <a:r>
              <a:rPr lang="en-US" altLang="zh-CN" sz="1800" kern="100" dirty="0">
                <a:effectLst/>
                <a:latin typeface="汉仪雅酷黑 65W" panose="020B0604020202020204" charset="-122"/>
                <a:ea typeface="汉仪雅酷黑 65W" panose="020B0604020202020204" charset="-122"/>
              </a:rPr>
              <a:t>do-while</a:t>
            </a:r>
            <a:r>
              <a:rPr lang="zh-CN" altLang="zh-CN" sz="1800" kern="100" dirty="0">
                <a:effectLst/>
                <a:latin typeface="汉仪雅酷黑 65W" panose="020B0604020202020204" charset="-122"/>
                <a:ea typeface="汉仪雅酷黑 65W" panose="020B0604020202020204" charset="-122"/>
              </a:rPr>
              <a:t>语句和</a:t>
            </a:r>
            <a:r>
              <a:rPr lang="en-US" altLang="zh-CN" sz="1800" kern="100" dirty="0">
                <a:effectLst/>
                <a:latin typeface="汉仪雅酷黑 65W" panose="020B0604020202020204" charset="-122"/>
                <a:ea typeface="汉仪雅酷黑 65W" panose="020B0604020202020204" charset="-122"/>
              </a:rPr>
              <a:t>for</a:t>
            </a:r>
            <a:r>
              <a:rPr lang="zh-CN" altLang="zh-CN" sz="1800" kern="100" dirty="0">
                <a:effectLst/>
                <a:latin typeface="汉仪雅酷黑 65W" panose="020B0604020202020204" charset="-122"/>
                <a:ea typeface="汉仪雅酷黑 65W" panose="020B0604020202020204" charset="-122"/>
              </a:rPr>
              <a:t>语句。</a:t>
            </a:r>
          </a:p>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1</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while</a:t>
            </a:r>
            <a:r>
              <a:rPr lang="zh-CN" altLang="zh-CN" sz="1800" b="1" kern="100" dirty="0">
                <a:effectLst/>
                <a:latin typeface="汉仪雅酷黑 65W" panose="020B0604020202020204" charset="-122"/>
                <a:ea typeface="汉仪雅酷黑 65W" panose="020B0604020202020204" charset="-122"/>
              </a:rPr>
              <a:t>语句</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循环语句的一般格式如下：</a:t>
            </a:r>
          </a:p>
          <a:p>
            <a:pPr marL="266065" indent="266700" algn="just"/>
            <a:r>
              <a:rPr lang="en-US" altLang="zh-CN" sz="1800" kern="100" dirty="0">
                <a:effectLst/>
                <a:latin typeface="汉仪雅酷黑 65W" panose="020B0604020202020204" charset="-122"/>
                <a:ea typeface="汉仪雅酷黑 65W" panose="020B0604020202020204" charset="-122"/>
              </a:rPr>
              <a:t>while</a:t>
            </a:r>
            <a:r>
              <a:rPr lang="en-US" altLang="zh-CN" sz="1800" kern="100" dirty="0">
                <a:solidFill>
                  <a:srgbClr val="0066FF"/>
                </a:solidFill>
                <a:effectLst/>
                <a:latin typeface="汉仪雅酷黑 65W" panose="020B0604020202020204" charset="-122"/>
                <a:ea typeface="汉仪雅酷黑 65W" panose="020B0604020202020204" charset="-122"/>
              </a:rPr>
              <a:t>(</a:t>
            </a:r>
            <a:r>
              <a:rPr lang="zh-CN" altLang="zh-CN" sz="1800" kern="100" dirty="0">
                <a:effectLst/>
                <a:latin typeface="汉仪雅酷黑 65W" panose="020B0604020202020204" charset="-122"/>
                <a:ea typeface="汉仪雅酷黑 65W" panose="020B0604020202020204" charset="-122"/>
              </a:rPr>
              <a:t>布尔表达式</a:t>
            </a:r>
            <a:r>
              <a:rPr lang="en-US" altLang="zh-CN" sz="1800" kern="100" dirty="0">
                <a:solidFill>
                  <a:srgbClr val="0066FF"/>
                </a:solidFill>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marL="532765" indent="266700" algn="just"/>
            <a:r>
              <a:rPr lang="en-US" altLang="zh-CN" sz="1800" kern="100" dirty="0">
                <a:solidFill>
                  <a:srgbClr val="0066FF"/>
                </a:solidFill>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marL="532765" indent="266700" algn="just"/>
            <a:r>
              <a:rPr lang="zh-CN" altLang="zh-CN" sz="1800" kern="100" dirty="0">
                <a:effectLst/>
                <a:latin typeface="汉仪雅酷黑 65W" panose="020B0604020202020204" charset="-122"/>
                <a:ea typeface="汉仪雅酷黑 65W" panose="020B0604020202020204" charset="-122"/>
              </a:rPr>
              <a:t>循环体</a:t>
            </a:r>
          </a:p>
          <a:p>
            <a:pPr marL="532765"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循环开始时，首先计算布尔表达式的值。若布尔表达式的值为真，则在执行完循环体中的语句后返回循</a:t>
            </a:r>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循环的开始。若布尔表达式的值为假，即停止</a:t>
            </a:r>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循环。</a:t>
            </a:r>
          </a:p>
          <a:p>
            <a:pPr indent="26797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142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13268"/>
            <a:ext cx="8272463" cy="2862322"/>
          </a:xfrm>
          <a:prstGeom prst="rect">
            <a:avLst/>
          </a:prstGeom>
          <a:noFill/>
        </p:spPr>
        <p:txBody>
          <a:bodyPr wrap="square" rtlCol="0">
            <a:spAutoFit/>
          </a:bodyPr>
          <a:lstStyle/>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2</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do-while</a:t>
            </a:r>
            <a:r>
              <a:rPr lang="zh-CN" altLang="zh-CN" sz="1800" b="1" kern="100" dirty="0">
                <a:effectLst/>
                <a:latin typeface="汉仪雅酷黑 65W" panose="020B0604020202020204" charset="-122"/>
                <a:ea typeface="汉仪雅酷黑 65W" panose="020B0604020202020204" charset="-122"/>
              </a:rPr>
              <a:t>语句</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do-while</a:t>
            </a:r>
            <a:r>
              <a:rPr lang="zh-CN" altLang="zh-CN" sz="1800" kern="100" dirty="0">
                <a:effectLst/>
                <a:latin typeface="汉仪雅酷黑 65W" panose="020B0604020202020204" charset="-122"/>
                <a:ea typeface="汉仪雅酷黑 65W" panose="020B0604020202020204" charset="-122"/>
              </a:rPr>
              <a:t>语句的一般格式如下：</a:t>
            </a:r>
          </a:p>
          <a:p>
            <a:pPr marL="266065" indent="266700" algn="just"/>
            <a:r>
              <a:rPr lang="en-US" altLang="zh-CN" sz="1800" kern="100" dirty="0">
                <a:effectLst/>
                <a:latin typeface="汉仪雅酷黑 65W" panose="020B0604020202020204" charset="-122"/>
                <a:ea typeface="汉仪雅酷黑 65W" panose="020B0604020202020204" charset="-122"/>
              </a:rPr>
              <a:t>do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循环体</a:t>
            </a:r>
          </a:p>
          <a:p>
            <a:pPr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marL="266700" indent="266700" algn="just"/>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布尔表达式</a:t>
            </a:r>
            <a:r>
              <a:rPr lang="en-US" altLang="zh-CN" sz="1800" kern="100" dirty="0">
                <a:effectLst/>
                <a:latin typeface="汉仪雅酷黑 65W" panose="020B0604020202020204" charset="-122"/>
                <a:ea typeface="汉仪雅酷黑 65W" panose="020B0604020202020204" charset="-122"/>
              </a:rPr>
              <a:t>)</a:t>
            </a:r>
          </a:p>
          <a:p>
            <a:pPr marL="266700" indent="266700" algn="just"/>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循环和</a:t>
            </a:r>
            <a:r>
              <a:rPr lang="en-US" altLang="zh-CN" sz="1800" kern="100" dirty="0">
                <a:effectLst/>
                <a:latin typeface="汉仪雅酷黑 65W" panose="020B0604020202020204" charset="-122"/>
                <a:ea typeface="汉仪雅酷黑 65W" panose="020B0604020202020204" charset="-122"/>
              </a:rPr>
              <a:t>do-while</a:t>
            </a:r>
            <a:r>
              <a:rPr lang="zh-CN" altLang="zh-CN" sz="1800" kern="100" dirty="0">
                <a:effectLst/>
                <a:latin typeface="汉仪雅酷黑 65W" panose="020B0604020202020204" charset="-122"/>
                <a:ea typeface="汉仪雅酷黑 65W" panose="020B0604020202020204" charset="-122"/>
              </a:rPr>
              <a:t>循环的唯一区别就是</a:t>
            </a:r>
            <a:r>
              <a:rPr lang="en-US" altLang="zh-CN" sz="1800" kern="100" dirty="0">
                <a:effectLst/>
                <a:latin typeface="汉仪雅酷黑 65W" panose="020B0604020202020204" charset="-122"/>
                <a:ea typeface="汉仪雅酷黑 65W" panose="020B0604020202020204" charset="-122"/>
              </a:rPr>
              <a:t>do-while</a:t>
            </a:r>
            <a:r>
              <a:rPr lang="zh-CN" altLang="zh-CN" sz="1800" kern="100" dirty="0">
                <a:effectLst/>
                <a:latin typeface="汉仪雅酷黑 65W" panose="020B0604020202020204" charset="-122"/>
                <a:ea typeface="汉仪雅酷黑 65W" panose="020B0604020202020204" charset="-122"/>
              </a:rPr>
              <a:t>肯定会至少执行一次；而在</a:t>
            </a:r>
            <a:r>
              <a:rPr lang="en-US" altLang="zh-CN" sz="1800" kern="100" dirty="0">
                <a:effectLst/>
                <a:latin typeface="汉仪雅酷黑 65W" panose="020B0604020202020204" charset="-122"/>
                <a:ea typeface="汉仪雅酷黑 65W" panose="020B0604020202020204" charset="-122"/>
              </a:rPr>
              <a:t>while</a:t>
            </a:r>
            <a:r>
              <a:rPr lang="zh-CN" altLang="zh-CN" sz="1800" kern="100" dirty="0">
                <a:effectLst/>
                <a:latin typeface="汉仪雅酷黑 65W" panose="020B0604020202020204" charset="-122"/>
                <a:ea typeface="汉仪雅酷黑 65W" panose="020B0604020202020204" charset="-122"/>
              </a:rPr>
              <a:t>语句中，若布尔表达式的值第一次就为假，则循环体中的语句就一次都不会被执行。</a:t>
            </a:r>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6344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241868"/>
            <a:ext cx="8272463" cy="2862322"/>
          </a:xfrm>
          <a:prstGeom prst="rect">
            <a:avLst/>
          </a:prstGeom>
          <a:noFill/>
        </p:spPr>
        <p:txBody>
          <a:bodyPr wrap="square" rtlCol="0">
            <a:spAutoFit/>
          </a:bodyPr>
          <a:lstStyle/>
          <a:p>
            <a:pPr indent="267970" algn="just"/>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3</a:t>
            </a:r>
            <a:r>
              <a:rPr lang="zh-CN" altLang="zh-CN" sz="1800" b="1" kern="100" dirty="0">
                <a:effectLst/>
                <a:latin typeface="汉仪雅酷黑 65W" panose="020B0604020202020204" charset="-122"/>
                <a:ea typeface="汉仪雅酷黑 65W" panose="020B0604020202020204" charset="-122"/>
              </a:rPr>
              <a:t>）</a:t>
            </a:r>
            <a:r>
              <a:rPr lang="en-US" altLang="zh-CN" sz="1800" b="1" kern="100" dirty="0">
                <a:effectLst/>
                <a:latin typeface="汉仪雅酷黑 65W" panose="020B0604020202020204" charset="-122"/>
                <a:ea typeface="汉仪雅酷黑 65W" panose="020B0604020202020204" charset="-122"/>
              </a:rPr>
              <a:t>for</a:t>
            </a:r>
            <a:r>
              <a:rPr lang="zh-CN" altLang="zh-CN" sz="1800" b="1" kern="100" dirty="0">
                <a:effectLst/>
                <a:latin typeface="汉仪雅酷黑 65W" panose="020B0604020202020204" charset="-122"/>
                <a:ea typeface="汉仪雅酷黑 65W" panose="020B0604020202020204" charset="-122"/>
              </a:rPr>
              <a:t>语句</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for</a:t>
            </a:r>
            <a:r>
              <a:rPr lang="zh-CN" altLang="zh-CN" sz="1800" kern="100" dirty="0">
                <a:effectLst/>
                <a:latin typeface="汉仪雅酷黑 65W" panose="020B0604020202020204" charset="-122"/>
                <a:ea typeface="汉仪雅酷黑 65W" panose="020B0604020202020204" charset="-122"/>
              </a:rPr>
              <a:t>循环语句的一般的格式如下：</a:t>
            </a:r>
          </a:p>
          <a:p>
            <a:pPr marL="266065" indent="266700" algn="just"/>
            <a:r>
              <a:rPr lang="en-US" altLang="zh-CN" sz="1800" kern="100" dirty="0">
                <a:effectLst/>
                <a:latin typeface="汉仪雅酷黑 65W" panose="020B0604020202020204" charset="-122"/>
                <a:ea typeface="汉仪雅酷黑 65W" panose="020B0604020202020204" charset="-122"/>
              </a:rPr>
              <a:t>for(</a:t>
            </a:r>
            <a:r>
              <a:rPr lang="zh-CN" altLang="zh-CN" sz="1800" kern="100" dirty="0">
                <a:effectLst/>
                <a:latin typeface="汉仪雅酷黑 65W" panose="020B0604020202020204" charset="-122"/>
                <a:ea typeface="汉仪雅酷黑 65W" panose="020B0604020202020204" charset="-122"/>
              </a:rPr>
              <a:t>初始表达式</a:t>
            </a:r>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布尔表达式</a:t>
            </a:r>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步长</a:t>
            </a:r>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marL="266700"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marL="532765" indent="266700" algn="just"/>
            <a:r>
              <a:rPr lang="en-US" altLang="zh-CN" sz="1800" kern="100" dirty="0">
                <a:effectLst/>
                <a:latin typeface="汉仪雅酷黑 65W" panose="020B0604020202020204" charset="-122"/>
                <a:ea typeface="汉仪雅酷黑 65W" panose="020B0604020202020204" charset="-122"/>
              </a:rPr>
              <a:t>	</a:t>
            </a:r>
            <a:r>
              <a:rPr lang="zh-CN" altLang="zh-CN" sz="1800" kern="100" dirty="0">
                <a:effectLst/>
                <a:latin typeface="汉仪雅酷黑 65W" panose="020B0604020202020204" charset="-122"/>
                <a:ea typeface="汉仪雅酷黑 65W" panose="020B0604020202020204" charset="-122"/>
              </a:rPr>
              <a:t>循环体</a:t>
            </a:r>
          </a:p>
          <a:p>
            <a:pPr marL="266065"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7970" algn="just"/>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循环在第一次运行之前需要进行初始化。在每次</a:t>
            </a:r>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循环前都要计算布尔表达式的值，若布尔表达式的值为真，则运行</a:t>
            </a:r>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循环中的语句。否则则退出</a:t>
            </a:r>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循环并继续执行后面的语句。在每一次</a:t>
            </a:r>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循环的末尾，都会根据步长改变布尔表达式中变量的值。</a:t>
            </a:r>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2869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86948"/>
            <a:ext cx="8272463" cy="2862322"/>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3</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转移语句与返回语句</a:t>
            </a:r>
          </a:p>
          <a:p>
            <a:pPr indent="267970" algn="just"/>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1</a:t>
            </a:r>
            <a:r>
              <a:rPr lang="zh-CN" altLang="en-US" sz="1800" kern="100" dirty="0">
                <a:effectLst/>
                <a:latin typeface="汉仪雅酷黑 65W" panose="020B0604020202020204" charset="-122"/>
                <a:ea typeface="汉仪雅酷黑 65W" panose="020B0604020202020204" charset="-122"/>
              </a:rPr>
              <a:t>）转移语句</a:t>
            </a:r>
          </a:p>
          <a:p>
            <a:pPr indent="267970" algn="just"/>
            <a:r>
              <a:rPr lang="zh-CN" altLang="en-US" sz="1800" kern="100" dirty="0">
                <a:effectLst/>
                <a:latin typeface="汉仪雅酷黑 65W" panose="020B0604020202020204" charset="-122"/>
                <a:ea typeface="汉仪雅酷黑 65W" panose="020B0604020202020204" charset="-122"/>
              </a:rPr>
              <a:t>转移语句是用来直接控制执行流程的语句。</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语言中提供了</a:t>
            </a:r>
            <a:r>
              <a:rPr lang="en-US" altLang="zh-CN" sz="1800" kern="100" dirty="0">
                <a:effectLst/>
                <a:latin typeface="汉仪雅酷黑 65W" panose="020B0604020202020204" charset="-122"/>
                <a:ea typeface="汉仪雅酷黑 65W" panose="020B0604020202020204" charset="-122"/>
              </a:rPr>
              <a:t>break</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continue</a:t>
            </a:r>
            <a:r>
              <a:rPr lang="zh-CN" altLang="en-US" sz="1800" kern="100" dirty="0">
                <a:effectLst/>
                <a:latin typeface="汉仪雅酷黑 65W" panose="020B0604020202020204" charset="-122"/>
                <a:ea typeface="汉仪雅酷黑 65W" panose="020B0604020202020204" charset="-122"/>
              </a:rPr>
              <a:t>语句。这些语句可以改变</a:t>
            </a:r>
            <a:r>
              <a:rPr lang="en-US" altLang="zh-CN" sz="1800" kern="100" dirty="0">
                <a:effectLst/>
                <a:latin typeface="汉仪雅酷黑 65W" panose="020B0604020202020204" charset="-122"/>
                <a:ea typeface="汉仪雅酷黑 65W" panose="020B0604020202020204" charset="-122"/>
              </a:rPr>
              <a:t>while</a:t>
            </a:r>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do-while</a:t>
            </a:r>
            <a:r>
              <a:rPr lang="zh-CN" altLang="en-US" sz="1800" kern="100" dirty="0">
                <a:effectLst/>
                <a:latin typeface="汉仪雅酷黑 65W" panose="020B0604020202020204" charset="-122"/>
                <a:ea typeface="汉仪雅酷黑 65W" panose="020B0604020202020204" charset="-122"/>
              </a:rPr>
              <a:t>和</a:t>
            </a:r>
            <a:r>
              <a:rPr lang="en-US" altLang="zh-CN" sz="1800" kern="100" dirty="0">
                <a:effectLst/>
                <a:latin typeface="汉仪雅酷黑 65W" panose="020B0604020202020204" charset="-122"/>
                <a:ea typeface="汉仪雅酷黑 65W" panose="020B0604020202020204" charset="-122"/>
              </a:rPr>
              <a:t>for</a:t>
            </a:r>
            <a:r>
              <a:rPr lang="zh-CN" altLang="en-US" sz="1800" kern="100" dirty="0">
                <a:effectLst/>
                <a:latin typeface="汉仪雅酷黑 65W" panose="020B0604020202020204" charset="-122"/>
                <a:ea typeface="汉仪雅酷黑 65W" panose="020B0604020202020204" charset="-122"/>
              </a:rPr>
              <a:t>循环的执行流程。实际上，在上文中的</a:t>
            </a:r>
            <a:r>
              <a:rPr lang="en-US" altLang="zh-CN" sz="1800" kern="100" dirty="0">
                <a:effectLst/>
                <a:latin typeface="汉仪雅酷黑 65W" panose="020B0604020202020204" charset="-122"/>
                <a:ea typeface="汉仪雅酷黑 65W" panose="020B0604020202020204" charset="-122"/>
              </a:rPr>
              <a:t>switch</a:t>
            </a:r>
            <a:r>
              <a:rPr lang="zh-CN" altLang="en-US" sz="1800" kern="100" dirty="0">
                <a:effectLst/>
                <a:latin typeface="汉仪雅酷黑 65W" panose="020B0604020202020204" charset="-122"/>
                <a:ea typeface="汉仪雅酷黑 65W" panose="020B0604020202020204" charset="-122"/>
              </a:rPr>
              <a:t>语句中已经使用过</a:t>
            </a:r>
            <a:r>
              <a:rPr lang="en-US" altLang="zh-CN" sz="1800" kern="100" dirty="0">
                <a:effectLst/>
                <a:latin typeface="汉仪雅酷黑 65W" panose="020B0604020202020204" charset="-122"/>
                <a:ea typeface="汉仪雅酷黑 65W" panose="020B0604020202020204" charset="-122"/>
              </a:rPr>
              <a:t>break</a:t>
            </a:r>
            <a:r>
              <a:rPr lang="zh-CN" altLang="en-US" sz="1800" kern="100" dirty="0">
                <a:effectLst/>
                <a:latin typeface="汉仪雅酷黑 65W" panose="020B0604020202020204" charset="-122"/>
                <a:ea typeface="汉仪雅酷黑 65W" panose="020B0604020202020204" charset="-122"/>
              </a:rPr>
              <a:t>语句。</a:t>
            </a:r>
            <a:r>
              <a:rPr lang="en-US" altLang="zh-CN" sz="1800" kern="100" dirty="0">
                <a:effectLst/>
                <a:latin typeface="汉仪雅酷黑 65W" panose="020B0604020202020204" charset="-122"/>
                <a:ea typeface="汉仪雅酷黑 65W" panose="020B0604020202020204" charset="-122"/>
              </a:rPr>
              <a:t>break</a:t>
            </a:r>
            <a:r>
              <a:rPr lang="zh-CN" altLang="en-US" sz="1800" kern="100" dirty="0">
                <a:effectLst/>
                <a:latin typeface="汉仪雅酷黑 65W" panose="020B0604020202020204" charset="-122"/>
                <a:ea typeface="汉仪雅酷黑 65W" panose="020B0604020202020204" charset="-122"/>
              </a:rPr>
              <a:t>语句最常用的形式就是与</a:t>
            </a:r>
            <a:r>
              <a:rPr lang="en-US" altLang="zh-CN" sz="1800" kern="100" dirty="0">
                <a:effectLst/>
                <a:latin typeface="汉仪雅酷黑 65W" panose="020B0604020202020204" charset="-122"/>
                <a:ea typeface="汉仪雅酷黑 65W" panose="020B0604020202020204" charset="-122"/>
              </a:rPr>
              <a:t>switch</a:t>
            </a:r>
            <a:r>
              <a:rPr lang="zh-CN" altLang="en-US" sz="1800" kern="100" dirty="0">
                <a:effectLst/>
                <a:latin typeface="汉仪雅酷黑 65W" panose="020B0604020202020204" charset="-122"/>
                <a:ea typeface="汉仪雅酷黑 65W" panose="020B0604020202020204" charset="-122"/>
              </a:rPr>
              <a:t>或循环语句结合使用，其作用是直接中断当前正在执行的语句，跳出</a:t>
            </a:r>
            <a:r>
              <a:rPr lang="en-US" altLang="zh-CN" sz="1800" kern="100" dirty="0">
                <a:effectLst/>
                <a:latin typeface="汉仪雅酷黑 65W" panose="020B0604020202020204" charset="-122"/>
                <a:ea typeface="汉仪雅酷黑 65W" panose="020B0604020202020204" charset="-122"/>
              </a:rPr>
              <a:t>switch</a:t>
            </a:r>
            <a:r>
              <a:rPr lang="zh-CN" altLang="en-US" sz="1800" kern="100" dirty="0">
                <a:effectLst/>
                <a:latin typeface="汉仪雅酷黑 65W" panose="020B0604020202020204" charset="-122"/>
                <a:ea typeface="汉仪雅酷黑 65W" panose="020B0604020202020204" charset="-122"/>
              </a:rPr>
              <a:t>或循环语句。</a:t>
            </a:r>
            <a:r>
              <a:rPr lang="en-US" altLang="zh-CN" sz="1800" kern="100" dirty="0">
                <a:effectLst/>
                <a:latin typeface="汉仪雅酷黑 65W" panose="020B0604020202020204" charset="-122"/>
                <a:ea typeface="汉仪雅酷黑 65W" panose="020B0604020202020204" charset="-122"/>
              </a:rPr>
              <a:t>continue</a:t>
            </a:r>
            <a:r>
              <a:rPr lang="zh-CN" altLang="en-US" sz="1800" kern="100" dirty="0">
                <a:effectLst/>
                <a:latin typeface="汉仪雅酷黑 65W" panose="020B0604020202020204" charset="-122"/>
                <a:ea typeface="汉仪雅酷黑 65W" panose="020B0604020202020204" charset="-122"/>
              </a:rPr>
              <a:t>语句的作用则是与</a:t>
            </a:r>
            <a:r>
              <a:rPr lang="en-US" altLang="zh-CN" sz="1800" kern="100" dirty="0">
                <a:effectLst/>
                <a:latin typeface="汉仪雅酷黑 65W" panose="020B0604020202020204" charset="-122"/>
                <a:ea typeface="汉仪雅酷黑 65W" panose="020B0604020202020204" charset="-122"/>
              </a:rPr>
              <a:t>break</a:t>
            </a:r>
            <a:r>
              <a:rPr lang="zh-CN" altLang="en-US" sz="1800" kern="100" dirty="0">
                <a:effectLst/>
                <a:latin typeface="汉仪雅酷黑 65W" panose="020B0604020202020204" charset="-122"/>
                <a:ea typeface="汉仪雅酷黑 65W" panose="020B0604020202020204" charset="-122"/>
              </a:rPr>
              <a:t>语句的作用相反的。</a:t>
            </a:r>
            <a:r>
              <a:rPr lang="en-US" altLang="zh-CN" sz="1800" kern="100" dirty="0">
                <a:effectLst/>
                <a:latin typeface="汉仪雅酷黑 65W" panose="020B0604020202020204" charset="-122"/>
                <a:ea typeface="汉仪雅酷黑 65W" panose="020B0604020202020204" charset="-122"/>
              </a:rPr>
              <a:t>break</a:t>
            </a:r>
            <a:r>
              <a:rPr lang="zh-CN" altLang="en-US" sz="1800" kern="100" dirty="0">
                <a:effectLst/>
                <a:latin typeface="汉仪雅酷黑 65W" panose="020B0604020202020204" charset="-122"/>
                <a:ea typeface="汉仪雅酷黑 65W" panose="020B0604020202020204" charset="-122"/>
              </a:rPr>
              <a:t>语句是中断一个循环的执行，而</a:t>
            </a:r>
            <a:r>
              <a:rPr lang="en-US" altLang="zh-CN" sz="1800" kern="100" dirty="0">
                <a:effectLst/>
                <a:latin typeface="汉仪雅酷黑 65W" panose="020B0604020202020204" charset="-122"/>
                <a:ea typeface="汉仪雅酷黑 65W" panose="020B0604020202020204" charset="-122"/>
              </a:rPr>
              <a:t>continue</a:t>
            </a:r>
            <a:r>
              <a:rPr lang="zh-CN" altLang="en-US" sz="1800" kern="100" dirty="0">
                <a:effectLst/>
                <a:latin typeface="汉仪雅酷黑 65W" panose="020B0604020202020204" charset="-122"/>
                <a:ea typeface="汉仪雅酷黑 65W" panose="020B0604020202020204" charset="-122"/>
              </a:rPr>
              <a:t>语句则是跳过循环体中剩下的语句，直接从循环体头部开始下一次循环。</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22333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3.4</a:t>
            </a:r>
            <a:r>
              <a:rPr lang="zh-CN" altLang="en-US" dirty="0">
                <a:latin typeface="汉仪雅酷黑 65W" panose="020B0604020202020204" charset="-122"/>
                <a:ea typeface="汉仪雅酷黑 65W" panose="020B0604020202020204" charset="-122"/>
                <a:cs typeface="汉仪雅酷黑 65W" panose="020B0604020202020204" charset="-122"/>
              </a:rPr>
              <a:t> 程序的流程控制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315548"/>
            <a:ext cx="8272463" cy="2585323"/>
          </a:xfrm>
          <a:prstGeom prst="rect">
            <a:avLst/>
          </a:prstGeom>
          <a:noFill/>
        </p:spPr>
        <p:txBody>
          <a:bodyPr wrap="square" rtlCol="0">
            <a:spAutoFit/>
          </a:bodyPr>
          <a:lstStyle/>
          <a:p>
            <a:pPr indent="267970" algn="just"/>
            <a:r>
              <a:rPr lang="zh-CN" altLang="en-US" sz="1800" kern="100" dirty="0">
                <a:effectLst/>
                <a:latin typeface="汉仪雅酷黑 65W" panose="020B0604020202020204" charset="-122"/>
                <a:ea typeface="汉仪雅酷黑 65W" panose="020B0604020202020204" charset="-122"/>
              </a:rPr>
              <a:t>（</a:t>
            </a:r>
            <a:r>
              <a:rPr lang="en-US" altLang="zh-CN" sz="1800" kern="100" dirty="0">
                <a:effectLst/>
                <a:latin typeface="汉仪雅酷黑 65W" panose="020B0604020202020204" charset="-122"/>
                <a:ea typeface="汉仪雅酷黑 65W" panose="020B0604020202020204" charset="-122"/>
              </a:rPr>
              <a:t>2</a:t>
            </a:r>
            <a:r>
              <a:rPr lang="zh-CN" altLang="en-US" sz="1800" kern="100" dirty="0">
                <a:effectLst/>
                <a:latin typeface="汉仪雅酷黑 65W" panose="020B0604020202020204" charset="-122"/>
                <a:ea typeface="汉仪雅酷黑 65W" panose="020B0604020202020204" charset="-122"/>
              </a:rPr>
              <a:t>）返回语句</a:t>
            </a:r>
          </a:p>
          <a:p>
            <a:pPr indent="267970" algn="just"/>
            <a:r>
              <a:rPr lang="zh-CN" altLang="en-US" sz="1800" kern="100" dirty="0">
                <a:effectLst/>
                <a:latin typeface="汉仪雅酷黑 65W" panose="020B0604020202020204" charset="-122"/>
                <a:ea typeface="汉仪雅酷黑 65W" panose="020B0604020202020204" charset="-122"/>
              </a:rPr>
              <a:t>返回语句（</a:t>
            </a:r>
            <a:r>
              <a:rPr lang="en-US" altLang="zh-CN" sz="1800" kern="100" dirty="0">
                <a:effectLst/>
                <a:latin typeface="汉仪雅酷黑 65W" panose="020B0604020202020204" charset="-122"/>
                <a:ea typeface="汉仪雅酷黑 65W" panose="020B0604020202020204" charset="-122"/>
              </a:rPr>
              <a:t>return</a:t>
            </a:r>
            <a:r>
              <a:rPr lang="zh-CN" altLang="en-US" sz="1800" kern="100" dirty="0">
                <a:effectLst/>
                <a:latin typeface="汉仪雅酷黑 65W" panose="020B0604020202020204" charset="-122"/>
                <a:ea typeface="汉仪雅酷黑 65W" panose="020B0604020202020204" charset="-122"/>
              </a:rPr>
              <a:t>）是和</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方法的返回值是紧密相关的。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应用程序都是通过方法来实现的。一个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方法可以调用另一个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方法。独立的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应用程序都有一个</a:t>
            </a:r>
            <a:r>
              <a:rPr lang="en-US" altLang="zh-CN" sz="1800" kern="100" dirty="0">
                <a:effectLst/>
                <a:latin typeface="汉仪雅酷黑 65W" panose="020B0604020202020204" charset="-122"/>
                <a:ea typeface="汉仪雅酷黑 65W" panose="020B0604020202020204" charset="-122"/>
              </a:rPr>
              <a:t>main</a:t>
            </a:r>
            <a:r>
              <a:rPr lang="zh-CN" altLang="en-US" sz="1800" kern="100" dirty="0">
                <a:effectLst/>
                <a:latin typeface="汉仪雅酷黑 65W" panose="020B0604020202020204" charset="-122"/>
                <a:ea typeface="汉仪雅酷黑 65W" panose="020B0604020202020204" charset="-122"/>
              </a:rPr>
              <a:t>方法。</a:t>
            </a:r>
            <a:r>
              <a:rPr lang="en-US" altLang="zh-CN" sz="1800" kern="100" dirty="0">
                <a:effectLst/>
                <a:latin typeface="汉仪雅酷黑 65W" panose="020B0604020202020204" charset="-122"/>
                <a:ea typeface="汉仪雅酷黑 65W" panose="020B0604020202020204" charset="-122"/>
              </a:rPr>
              <a:t>main</a:t>
            </a:r>
            <a:r>
              <a:rPr lang="zh-CN" altLang="en-US" sz="1800" kern="100" dirty="0">
                <a:effectLst/>
                <a:latin typeface="汉仪雅酷黑 65W" panose="020B0604020202020204" charset="-122"/>
                <a:ea typeface="汉仪雅酷黑 65W" panose="020B0604020202020204" charset="-122"/>
              </a:rPr>
              <a:t>方法是最高层方法，它不被任何方法调用。人们习惯将被调用的方法称为子方法，将调用方法的方法被称为主方法。子方法还可以被嵌套调用。</a:t>
            </a:r>
          </a:p>
          <a:p>
            <a:pPr indent="267970" algn="just"/>
            <a:r>
              <a:rPr lang="zh-CN" altLang="en-US" sz="1800" kern="100" dirty="0">
                <a:effectLst/>
                <a:latin typeface="汉仪雅酷黑 65W" panose="020B0604020202020204" charset="-122"/>
                <a:ea typeface="汉仪雅酷黑 65W" panose="020B0604020202020204" charset="-122"/>
              </a:rPr>
              <a:t>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子方法可以有一到多个</a:t>
            </a:r>
            <a:r>
              <a:rPr lang="en-US" altLang="zh-CN" sz="1800" kern="100" dirty="0">
                <a:effectLst/>
                <a:latin typeface="汉仪雅酷黑 65W" panose="020B0604020202020204" charset="-122"/>
                <a:ea typeface="汉仪雅酷黑 65W" panose="020B0604020202020204" charset="-122"/>
              </a:rPr>
              <a:t>return</a:t>
            </a:r>
            <a:r>
              <a:rPr lang="zh-CN" altLang="en-US" sz="1800" kern="100" dirty="0">
                <a:effectLst/>
                <a:latin typeface="汉仪雅酷黑 65W" panose="020B0604020202020204" charset="-122"/>
                <a:ea typeface="汉仪雅酷黑 65W" panose="020B0604020202020204" charset="-122"/>
              </a:rPr>
              <a:t>语句。当程序执行到此语句时，将立即返回其上一级方法。</a:t>
            </a:r>
            <a:r>
              <a:rPr lang="en-US" altLang="zh-CN" sz="1800" kern="100" dirty="0">
                <a:effectLst/>
                <a:latin typeface="汉仪雅酷黑 65W" panose="020B0604020202020204" charset="-122"/>
                <a:ea typeface="汉仪雅酷黑 65W" panose="020B0604020202020204" charset="-122"/>
              </a:rPr>
              <a:t>return</a:t>
            </a:r>
            <a:r>
              <a:rPr lang="zh-CN" altLang="en-US" sz="1800" kern="100" dirty="0">
                <a:effectLst/>
                <a:latin typeface="汉仪雅酷黑 65W" panose="020B0604020202020204" charset="-122"/>
                <a:ea typeface="汉仪雅酷黑 65W" panose="020B0604020202020204" charset="-122"/>
              </a:rPr>
              <a:t>语句的格式：</a:t>
            </a:r>
            <a:r>
              <a:rPr lang="en-US" altLang="zh-CN" sz="1800" kern="100" dirty="0">
                <a:effectLst/>
                <a:latin typeface="汉仪雅酷黑 65W" panose="020B0604020202020204" charset="-122"/>
                <a:ea typeface="汉仪雅酷黑 65W" panose="020B0604020202020204" charset="-122"/>
              </a:rPr>
              <a:t>return[</a:t>
            </a:r>
            <a:r>
              <a:rPr lang="en-US" altLang="zh-CN" sz="1800" kern="100" dirty="0" err="1">
                <a:effectLst/>
                <a:latin typeface="汉仪雅酷黑 65W" panose="020B0604020202020204" charset="-122"/>
                <a:ea typeface="汉仪雅酷黑 65W" panose="020B0604020202020204" charset="-122"/>
              </a:rPr>
              <a:t>return_value</a:t>
            </a:r>
            <a:r>
              <a:rPr lang="en-US" altLang="zh-CN" sz="1800" kern="100" dirty="0">
                <a:effectLst/>
                <a:latin typeface="汉仪雅酷黑 65W" panose="020B0604020202020204" charset="-122"/>
                <a:ea typeface="汉仪雅酷黑 65W" panose="020B0604020202020204" charset="-122"/>
              </a:rPr>
              <a:t>]</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26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基础语法</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3.5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程序的基本结构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90291"/>
            <a:ext cx="8272463" cy="4524315"/>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程序的源代码文件是一个或多个扩展名为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的文件，该文件是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的编译单元。所有的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程序都由一个或一个以上这样的单元组成。</a:t>
            </a: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的编译单元由几种不同的元素构成：</a:t>
            </a:r>
            <a:r>
              <a:rPr lang="en-US" altLang="zh-CN" sz="1800" kern="100" dirty="0">
                <a:effectLst/>
                <a:latin typeface="汉仪雅酷黑 65W" panose="020B0604020202020204" charset="-122"/>
                <a:ea typeface="汉仪雅酷黑 65W" panose="020B0604020202020204" charset="-122"/>
              </a:rPr>
              <a:t>package</a:t>
            </a:r>
            <a:r>
              <a:rPr lang="zh-CN" altLang="en-US" sz="1800" kern="100" dirty="0">
                <a:effectLst/>
                <a:latin typeface="汉仪雅酷黑 65W" panose="020B0604020202020204" charset="-122"/>
                <a:ea typeface="汉仪雅酷黑 65W" panose="020B0604020202020204" charset="-122"/>
              </a:rPr>
              <a:t>语句、</a:t>
            </a:r>
            <a:r>
              <a:rPr lang="en-US" altLang="zh-CN" sz="1800" kern="100" dirty="0">
                <a:effectLst/>
                <a:latin typeface="汉仪雅酷黑 65W" panose="020B0604020202020204" charset="-122"/>
                <a:ea typeface="汉仪雅酷黑 65W" panose="020B0604020202020204" charset="-122"/>
              </a:rPr>
              <a:t>import</a:t>
            </a:r>
            <a:r>
              <a:rPr lang="zh-CN" altLang="en-US" sz="1800" kern="100" dirty="0">
                <a:effectLst/>
                <a:latin typeface="汉仪雅酷黑 65W" panose="020B0604020202020204" charset="-122"/>
                <a:ea typeface="汉仪雅酷黑 65W" panose="020B0604020202020204" charset="-122"/>
              </a:rPr>
              <a:t>语句、类声明或接口的声明语句。每个编译单元可以声明多个类和接口，但最多只能有一个接口和类是公共的，这个公共类型的接口或类，是编译单元与其他对象交流的渠道。其余的接口和类必须是私有类型的，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中默认的类型为私有类型。</a:t>
            </a:r>
          </a:p>
          <a:p>
            <a:pPr indent="267970" algn="just"/>
            <a:r>
              <a:rPr lang="zh-CN" altLang="en-US" sz="1800" kern="100" dirty="0">
                <a:effectLst/>
                <a:latin typeface="汉仪雅酷黑 65W" panose="020B0604020202020204" charset="-122"/>
                <a:ea typeface="汉仪雅酷黑 65W" panose="020B0604020202020204" charset="-122"/>
              </a:rPr>
              <a:t>与</a:t>
            </a:r>
            <a:r>
              <a:rPr lang="en-US" altLang="zh-CN" sz="1800" kern="100" dirty="0">
                <a:effectLst/>
                <a:latin typeface="汉仪雅酷黑 65W" panose="020B0604020202020204" charset="-122"/>
                <a:ea typeface="汉仪雅酷黑 65W" panose="020B0604020202020204" charset="-122"/>
              </a:rPr>
              <a:t>C</a:t>
            </a:r>
            <a:r>
              <a:rPr lang="zh-CN" altLang="en-US" sz="1800" kern="100" dirty="0">
                <a:effectLst/>
                <a:latin typeface="汉仪雅酷黑 65W" panose="020B0604020202020204" charset="-122"/>
                <a:ea typeface="汉仪雅酷黑 65W" panose="020B0604020202020204" charset="-122"/>
              </a:rPr>
              <a:t>语言类似，所有</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程序必须有一个</a:t>
            </a:r>
            <a:r>
              <a:rPr lang="en-US" altLang="zh-CN" sz="1800" kern="100" dirty="0">
                <a:effectLst/>
                <a:latin typeface="汉仪雅酷黑 65W" panose="020B0604020202020204" charset="-122"/>
                <a:ea typeface="汉仪雅酷黑 65W" panose="020B0604020202020204" charset="-122"/>
              </a:rPr>
              <a:t>main</a:t>
            </a:r>
            <a:r>
              <a:rPr lang="zh-CN" altLang="en-US" sz="1800" kern="100" dirty="0">
                <a:effectLst/>
                <a:latin typeface="汉仪雅酷黑 65W" panose="020B0604020202020204" charset="-122"/>
                <a:ea typeface="汉仪雅酷黑 65W" panose="020B0604020202020204" charset="-122"/>
              </a:rPr>
              <a:t>（）方法，解释器从它开始执行程序。这个</a:t>
            </a:r>
            <a:r>
              <a:rPr lang="en-US" altLang="zh-CN" sz="1800" kern="100" dirty="0">
                <a:effectLst/>
                <a:latin typeface="汉仪雅酷黑 65W" panose="020B0604020202020204" charset="-122"/>
                <a:ea typeface="汉仪雅酷黑 65W" panose="020B0604020202020204" charset="-122"/>
              </a:rPr>
              <a:t>main</a:t>
            </a:r>
            <a:r>
              <a:rPr lang="zh-CN" altLang="en-US" sz="1800" kern="100" dirty="0">
                <a:effectLst/>
                <a:latin typeface="汉仪雅酷黑 65W" panose="020B0604020202020204" charset="-122"/>
                <a:ea typeface="汉仪雅酷黑 65W" panose="020B0604020202020204" charset="-122"/>
              </a:rPr>
              <a:t>（）方法必须按照如下格式定义：</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import  </a:t>
            </a:r>
            <a:r>
              <a:rPr lang="en-US" altLang="zh-CN" sz="1800" kern="100" dirty="0" err="1">
                <a:effectLst/>
                <a:latin typeface="汉仪雅酷黑 65W" panose="020B0604020202020204" charset="-122"/>
                <a:ea typeface="汉仪雅酷黑 65W" panose="020B0604020202020204" charset="-122"/>
              </a:rPr>
              <a:t>ClassName</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class </a:t>
            </a:r>
            <a:r>
              <a:rPr lang="en-US" altLang="zh-CN" sz="1800" kern="100" dirty="0" err="1">
                <a:effectLst/>
                <a:latin typeface="汉仪雅酷黑 65W" panose="020B0604020202020204" charset="-122"/>
                <a:ea typeface="汉仪雅酷黑 65W" panose="020B0604020202020204" charset="-122"/>
              </a:rPr>
              <a:t>ClassName</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public static void main(String </a:t>
            </a:r>
            <a:r>
              <a:rPr lang="en-US" altLang="zh-CN" sz="1800" kern="100" dirty="0" err="1">
                <a:effectLst/>
                <a:latin typeface="汉仪雅酷黑 65W" panose="020B0604020202020204" charset="-122"/>
                <a:ea typeface="汉仪雅酷黑 65W" panose="020B0604020202020204" charset="-122"/>
              </a:rPr>
              <a:t>args</a:t>
            </a:r>
            <a:r>
              <a:rPr lang="en-US" altLang="zh-CN" sz="1800" kern="100" dirty="0">
                <a:effectLst/>
                <a:latin typeface="汉仪雅酷黑 65W" panose="020B0604020202020204" charset="-122"/>
                <a:ea typeface="汉仪雅酷黑 65W" panose="020B0604020202020204" charset="-122"/>
              </a:rPr>
              <a:t>[]){</a:t>
            </a:r>
          </a:p>
          <a:p>
            <a:pPr indent="266700" algn="just"/>
            <a:r>
              <a:rPr lang="en-US" altLang="zh-CN" kern="100" dirty="0">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7970" algn="just"/>
            <a:endParaRPr lang="zh-CN" altLang="en-US" sz="1800" kern="100" dirty="0">
              <a:effectLst/>
              <a:latin typeface="汉仪雅酷黑 65W" panose="020B0604020202020204" charset="-122"/>
              <a:ea typeface="汉仪雅酷黑 65W" panose="020B0604020202020204" charset="-122"/>
            </a:endParaRP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76841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对象、类和封装性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11899"/>
            <a:ext cx="8272463" cy="3139321"/>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语言中的对象是一种集合，其中包含了数据和操作数据的方法。</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对象是具有“封装性”的特点，它内部封装了数据和函数操作代码。一个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对象的生命周期包括对象的生成、使用和销毁。</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作为一种面向对象的语言，对象是其核心内容。</a:t>
            </a:r>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从计算机的角度看，一个对象应该包括数据和作用在这些数据上的操作。面向对象程序设计方法的一个重要特点就是上文中的封装性，即把数据和对数据的操作代码封装在一个对象中。</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程序设计者的任务包括设计对象和使用对象以及如何完成对象之间的通信。类是对象的抽象，而对象则是类的具体实例。</a:t>
            </a:r>
            <a:endParaRPr lang="en-US" altLang="zh-CN" sz="1800" kern="100" dirty="0">
              <a:effectLst/>
              <a:latin typeface="汉仪雅酷黑 65W" panose="020B0604020202020204" charset="-122"/>
              <a:ea typeface="汉仪雅酷黑 65W" panose="020B0604020202020204" charset="-122"/>
            </a:endParaRP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类代表了某一批对象的共性和特征。显示中的许多对象都具有相同的结构和特性，我们可以将这些对象归结为一类。</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语言中需要先声明一个</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类，然后通过</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类来定义若干个对象。下例创建了一个名称为</a:t>
            </a:r>
            <a:r>
              <a:rPr lang="en-US" altLang="zh-CN" kern="100" dirty="0">
                <a:latin typeface="汉仪雅酷黑 65W" panose="020B0604020202020204" charset="-122"/>
                <a:ea typeface="汉仪雅酷黑 65W" panose="020B0604020202020204" charset="-122"/>
              </a:rPr>
              <a:t>Ship1</a:t>
            </a:r>
            <a:r>
              <a:rPr lang="zh-CN" altLang="en-US" kern="100" dirty="0">
                <a:latin typeface="汉仪雅酷黑 65W" panose="020B0604020202020204" charset="-122"/>
                <a:ea typeface="汉仪雅酷黑 65W" panose="020B0604020202020204" charset="-122"/>
              </a:rPr>
              <a:t>的</a:t>
            </a:r>
            <a:r>
              <a:rPr lang="en-US" altLang="zh-CN" kern="100" dirty="0">
                <a:latin typeface="汉仪雅酷黑 65W" panose="020B0604020202020204" charset="-122"/>
                <a:ea typeface="汉仪雅酷黑 65W" panose="020B0604020202020204" charset="-122"/>
              </a:rPr>
              <a:t>Java</a:t>
            </a:r>
            <a:r>
              <a:rPr lang="zh-CN" altLang="en-US" kern="100" dirty="0">
                <a:latin typeface="汉仪雅酷黑 65W" panose="020B0604020202020204" charset="-122"/>
                <a:ea typeface="汉仪雅酷黑 65W" panose="020B0604020202020204" charset="-122"/>
              </a:rPr>
              <a:t>类。</a:t>
            </a:r>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56125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对象、类和封装性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11899"/>
            <a:ext cx="8272463" cy="3416320"/>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a:t>
            </a:r>
            <a:r>
              <a:rPr lang="zh-CN" altLang="en-US" sz="1800" kern="100" dirty="0">
                <a:effectLst/>
                <a:latin typeface="汉仪雅酷黑 65W" panose="020B0604020202020204" charset="-122"/>
                <a:ea typeface="汉仪雅酷黑 65W" panose="020B0604020202020204" charset="-122"/>
              </a:rPr>
              <a:t>例</a:t>
            </a:r>
            <a:r>
              <a:rPr lang="en-US" altLang="zh-CN" sz="1800" kern="100" dirty="0">
                <a:effectLst/>
                <a:latin typeface="汉仪雅酷黑 65W" panose="020B0604020202020204" charset="-122"/>
                <a:ea typeface="汉仪雅酷黑 65W" panose="020B0604020202020204" charset="-122"/>
              </a:rPr>
              <a:t>2.4] </a:t>
            </a:r>
            <a:r>
              <a:rPr lang="zh-CN" altLang="en-US" sz="1800" kern="100" dirty="0">
                <a:effectLst/>
                <a:latin typeface="汉仪雅酷黑 65W" panose="020B0604020202020204" charset="-122"/>
                <a:ea typeface="汉仪雅酷黑 65W" panose="020B0604020202020204" charset="-122"/>
              </a:rPr>
              <a:t>声明一个类（</a:t>
            </a:r>
            <a:r>
              <a:rPr lang="en-US" altLang="zh-CN" sz="1800" kern="100" dirty="0">
                <a:effectLst/>
                <a:latin typeface="汉仪雅酷黑 65W" panose="020B0604020202020204" charset="-122"/>
                <a:ea typeface="汉仪雅酷黑 65W" panose="020B0604020202020204" charset="-122"/>
              </a:rPr>
              <a:t>Ship1.java)</a:t>
            </a:r>
          </a:p>
          <a:p>
            <a:pPr indent="267970" algn="just"/>
            <a:r>
              <a:rPr lang="en-US" altLang="zh-CN" sz="1800" kern="100" dirty="0">
                <a:effectLst/>
                <a:latin typeface="汉仪雅酷黑 65W" panose="020B0604020202020204" charset="-122"/>
                <a:ea typeface="汉仪雅酷黑 65W" panose="020B0604020202020204" charset="-122"/>
              </a:rPr>
              <a:t>class Ship1 {</a:t>
            </a:r>
          </a:p>
          <a:p>
            <a:pPr indent="267970" algn="just"/>
            <a:r>
              <a:rPr lang="en-US" altLang="zh-CN" sz="1800" kern="100" dirty="0">
                <a:effectLst/>
                <a:latin typeface="汉仪雅酷黑 65W" panose="020B0604020202020204" charset="-122"/>
                <a:ea typeface="汉仪雅酷黑 65W" panose="020B0604020202020204" charset="-122"/>
              </a:rPr>
              <a:t>   //</a:t>
            </a:r>
            <a:r>
              <a:rPr lang="zh-CN" altLang="en-US" sz="1800" kern="100" dirty="0">
                <a:effectLst/>
                <a:latin typeface="汉仪雅酷黑 65W" panose="020B0604020202020204" charset="-122"/>
                <a:ea typeface="汉仪雅酷黑 65W" panose="020B0604020202020204" charset="-122"/>
              </a:rPr>
              <a:t>成员变量</a:t>
            </a:r>
          </a:p>
          <a:p>
            <a:pPr indent="267970" algn="just"/>
            <a:r>
              <a:rPr lang="zh-CN" altLang="en-US" sz="1800" kern="100" dirty="0">
                <a:effectLst/>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public String name; </a:t>
            </a:r>
          </a:p>
          <a:p>
            <a:pPr indent="267970" algn="just"/>
            <a:r>
              <a:rPr lang="en-US" altLang="zh-CN" sz="1800" kern="100" dirty="0">
                <a:effectLst/>
                <a:latin typeface="汉仪雅酷黑 65W" panose="020B0604020202020204" charset="-122"/>
                <a:ea typeface="汉仪雅酷黑 65W" panose="020B0604020202020204" charset="-122"/>
              </a:rPr>
              <a:t>  public double x, y, speed, direction;</a:t>
            </a:r>
          </a:p>
          <a:p>
            <a:pPr indent="267970" algn="just"/>
            <a:r>
              <a:rPr lang="en-US" altLang="zh-CN" sz="1800" kern="100" dirty="0">
                <a:effectLst/>
                <a:latin typeface="汉仪雅酷黑 65W" panose="020B0604020202020204" charset="-122"/>
                <a:ea typeface="汉仪雅酷黑 65W" panose="020B0604020202020204" charset="-122"/>
              </a:rPr>
              <a:t>   //</a:t>
            </a:r>
            <a:r>
              <a:rPr lang="zh-CN" altLang="en-US" sz="1800" kern="100" dirty="0">
                <a:effectLst/>
                <a:latin typeface="汉仪雅酷黑 65W" panose="020B0604020202020204" charset="-122"/>
                <a:ea typeface="汉仪雅酷黑 65W" panose="020B0604020202020204" charset="-122"/>
              </a:rPr>
              <a:t>方法定义   </a:t>
            </a:r>
          </a:p>
          <a:p>
            <a:pPr indent="267970" algn="just"/>
            <a:r>
              <a:rPr lang="en-US" altLang="zh-CN" sz="1800" kern="100" dirty="0" err="1">
                <a:effectLst/>
                <a:latin typeface="汉仪雅酷黑 65W" panose="020B0604020202020204" charset="-122"/>
                <a:ea typeface="汉仪雅酷黑 65W" panose="020B0604020202020204" charset="-122"/>
              </a:rPr>
              <a:t>degreesToRadians</a:t>
            </a:r>
            <a:r>
              <a:rPr lang="en-US" altLang="zh-CN" sz="1800" kern="100" dirty="0">
                <a:effectLst/>
                <a:latin typeface="汉仪雅酷黑 65W" panose="020B0604020202020204" charset="-122"/>
                <a:ea typeface="汉仪雅酷黑 65W" panose="020B0604020202020204" charset="-122"/>
              </a:rPr>
              <a:t>(double degrees) { //</a:t>
            </a:r>
            <a:r>
              <a:rPr lang="zh-CN" altLang="en-US" sz="1800" kern="100" dirty="0">
                <a:effectLst/>
                <a:latin typeface="汉仪雅酷黑 65W" panose="020B0604020202020204" charset="-122"/>
                <a:ea typeface="汉仪雅酷黑 65W" panose="020B0604020202020204" charset="-122"/>
              </a:rPr>
              <a:t>度化为弧度</a:t>
            </a:r>
          </a:p>
          <a:p>
            <a:pPr indent="267970" algn="just"/>
            <a:r>
              <a:rPr lang="zh-CN" altLang="en-US" sz="1800" kern="100" dirty="0">
                <a:effectLst/>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a:t>
            </a:r>
            <a:r>
              <a:rPr lang="zh-CN" altLang="en-US" sz="1800" kern="100" dirty="0">
                <a:effectLst/>
                <a:latin typeface="汉仪雅酷黑 65W" panose="020B0604020202020204" charset="-122"/>
                <a:ea typeface="汉仪雅酷黑 65W" panose="020B0604020202020204" charset="-122"/>
              </a:rPr>
              <a:t>方法返回值</a:t>
            </a:r>
          </a:p>
          <a:p>
            <a:pPr indent="267970" algn="just"/>
            <a:r>
              <a:rPr lang="en-US" altLang="zh-CN" sz="1800" kern="100" dirty="0">
                <a:effectLst/>
                <a:latin typeface="汉仪雅酷黑 65W" panose="020B0604020202020204" charset="-122"/>
                <a:ea typeface="汉仪雅酷黑 65W" panose="020B0604020202020204" charset="-122"/>
              </a:rPr>
              <a:t>return( degrees*</a:t>
            </a:r>
            <a:r>
              <a:rPr lang="en-US" altLang="zh-CN" sz="1800" kern="100" dirty="0" err="1">
                <a:effectLst/>
                <a:latin typeface="汉仪雅酷黑 65W" panose="020B0604020202020204" charset="-122"/>
                <a:ea typeface="汉仪雅酷黑 65W" panose="020B0604020202020204" charset="-122"/>
              </a:rPr>
              <a:t>Math.PI</a:t>
            </a:r>
            <a:r>
              <a:rPr lang="en-US" altLang="zh-CN" sz="1800" kern="100" dirty="0">
                <a:effectLst/>
                <a:latin typeface="汉仪雅酷黑 65W" panose="020B0604020202020204" charset="-122"/>
                <a:ea typeface="汉仪雅酷黑 65W" panose="020B0604020202020204" charset="-122"/>
              </a:rPr>
              <a:t>/180.0);</a:t>
            </a:r>
          </a:p>
          <a:p>
            <a:pPr indent="267970" algn="just"/>
            <a:r>
              <a:rPr lang="en-US" altLang="zh-CN" sz="1800" kern="100" dirty="0">
                <a:effectLst/>
                <a:latin typeface="汉仪雅酷黑 65W" panose="020B0604020202020204" charset="-122"/>
                <a:ea typeface="汉仪雅酷黑 65W" panose="020B0604020202020204" charset="-122"/>
              </a:rPr>
              <a:t>  }			</a:t>
            </a:r>
          </a:p>
          <a:p>
            <a:pPr indent="267970" algn="just"/>
            <a:r>
              <a:rPr lang="en-US" altLang="zh-CN" sz="1800" kern="100" dirty="0">
                <a:effectLst/>
                <a:latin typeface="汉仪雅酷黑 65W" panose="020B0604020202020204" charset="-122"/>
                <a:ea typeface="汉仪雅酷黑 65W" panose="020B0604020202020204" charset="-122"/>
              </a:rPr>
              <a:t>}</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63569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对象、类和封装性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95542"/>
            <a:ext cx="8272463" cy="3693319"/>
          </a:xfrm>
          <a:prstGeom prst="rect">
            <a:avLst/>
          </a:prstGeom>
          <a:noFill/>
        </p:spPr>
        <p:txBody>
          <a:bodyPr wrap="square" rtlCol="0">
            <a:spAutoFit/>
          </a:bodyPr>
          <a:lstStyle/>
          <a:p>
            <a:pPr indent="267970" algn="just"/>
            <a:r>
              <a:rPr lang="zh-CN" altLang="en-US" sz="1800" kern="100" dirty="0">
                <a:effectLst/>
                <a:latin typeface="汉仪雅酷黑 65W" panose="020B0604020202020204" charset="-122"/>
                <a:ea typeface="汉仪雅酷黑 65W" panose="020B0604020202020204" charset="-122"/>
              </a:rPr>
              <a:t>首先创建</a:t>
            </a:r>
            <a:r>
              <a:rPr lang="en-US" altLang="zh-CN" sz="1800" kern="100" dirty="0">
                <a:effectLst/>
                <a:latin typeface="汉仪雅酷黑 65W" panose="020B0604020202020204" charset="-122"/>
                <a:ea typeface="汉仪雅酷黑 65W" panose="020B0604020202020204" charset="-122"/>
              </a:rPr>
              <a:t>Ship1</a:t>
            </a:r>
            <a:r>
              <a:rPr lang="zh-CN" altLang="en-US" sz="1800" kern="100" dirty="0">
                <a:effectLst/>
                <a:latin typeface="汉仪雅酷黑 65W" panose="020B0604020202020204" charset="-122"/>
                <a:ea typeface="汉仪雅酷黑 65W" panose="020B0604020202020204" charset="-122"/>
              </a:rPr>
              <a:t>类的对象</a:t>
            </a:r>
            <a:r>
              <a:rPr lang="en-US" altLang="zh-CN" sz="1800" kern="100" dirty="0">
                <a:effectLst/>
                <a:latin typeface="汉仪雅酷黑 65W" panose="020B0604020202020204" charset="-122"/>
                <a:ea typeface="汉仪雅酷黑 65W" panose="020B0604020202020204" charset="-122"/>
              </a:rPr>
              <a:t>s1</a:t>
            </a:r>
            <a:r>
              <a:rPr lang="zh-CN" altLang="en-US" sz="1800" kern="100" dirty="0">
                <a:effectLst/>
                <a:latin typeface="汉仪雅酷黑 65W" panose="020B0604020202020204" charset="-122"/>
                <a:ea typeface="汉仪雅酷黑 65W" panose="020B0604020202020204" charset="-122"/>
              </a:rPr>
              <a:t>并用</a:t>
            </a:r>
            <a:r>
              <a:rPr lang="en-US" altLang="zh-CN" sz="1800" kern="100" dirty="0">
                <a:effectLst/>
                <a:latin typeface="汉仪雅酷黑 65W" panose="020B0604020202020204" charset="-122"/>
                <a:ea typeface="汉仪雅酷黑 65W" panose="020B0604020202020204" charset="-122"/>
              </a:rPr>
              <a:t>new</a:t>
            </a:r>
            <a:r>
              <a:rPr lang="zh-CN" altLang="en-US" sz="1800" kern="100" dirty="0">
                <a:effectLst/>
                <a:latin typeface="汉仪雅酷黑 65W" panose="020B0604020202020204" charset="-122"/>
                <a:ea typeface="汉仪雅酷黑 65W" panose="020B0604020202020204" charset="-122"/>
              </a:rPr>
              <a:t>关键字为对象</a:t>
            </a:r>
            <a:r>
              <a:rPr lang="en-US" altLang="zh-CN" sz="1800" kern="100" dirty="0">
                <a:effectLst/>
                <a:latin typeface="汉仪雅酷黑 65W" panose="020B0604020202020204" charset="-122"/>
                <a:ea typeface="汉仪雅酷黑 65W" panose="020B0604020202020204" charset="-122"/>
              </a:rPr>
              <a:t>s1</a:t>
            </a:r>
            <a:r>
              <a:rPr lang="zh-CN" altLang="en-US" sz="1800" kern="100" dirty="0">
                <a:effectLst/>
                <a:latin typeface="汉仪雅酷黑 65W" panose="020B0604020202020204" charset="-122"/>
                <a:ea typeface="汉仪雅酷黑 65W" panose="020B0604020202020204" charset="-122"/>
              </a:rPr>
              <a:t>申请内存。例如：</a:t>
            </a:r>
          </a:p>
          <a:p>
            <a:pPr indent="267970" algn="ctr"/>
            <a:r>
              <a:rPr lang="en-US" altLang="zh-CN" sz="1800" kern="100" dirty="0">
                <a:effectLst/>
                <a:latin typeface="汉仪雅酷黑 65W" panose="020B0604020202020204" charset="-122"/>
                <a:ea typeface="汉仪雅酷黑 65W" panose="020B0604020202020204" charset="-122"/>
              </a:rPr>
              <a:t>Ship1 s1=new Ship1()</a:t>
            </a:r>
            <a:r>
              <a:rPr lang="zh-CN" altLang="en-US" sz="1800" kern="100" dirty="0">
                <a:effectLst/>
                <a:latin typeface="汉仪雅酷黑 65W" panose="020B0604020202020204" charset="-122"/>
                <a:ea typeface="汉仪雅酷黑 65W" panose="020B0604020202020204" charset="-122"/>
              </a:rPr>
              <a:t>； </a:t>
            </a: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类中所定义的内容被称为类成员，类中只允许定义成员变量和方法，不允许在类中执行语句。上例中的</a:t>
            </a:r>
            <a:r>
              <a:rPr lang="en-US" altLang="zh-CN" sz="1800" kern="100" dirty="0" err="1">
                <a:effectLst/>
                <a:latin typeface="汉仪雅酷黑 65W" panose="020B0604020202020204" charset="-122"/>
                <a:ea typeface="汉仪雅酷黑 65W" panose="020B0604020202020204" charset="-122"/>
              </a:rPr>
              <a:t>degreesToRadians</a:t>
            </a:r>
            <a:r>
              <a:rPr lang="zh-CN" altLang="en-US" sz="1800" kern="100" dirty="0">
                <a:effectLst/>
                <a:latin typeface="汉仪雅酷黑 65W" panose="020B0604020202020204" charset="-122"/>
                <a:ea typeface="汉仪雅酷黑 65W" panose="020B0604020202020204" charset="-122"/>
              </a:rPr>
              <a:t>方法，可以形象地说它是</a:t>
            </a:r>
            <a:r>
              <a:rPr lang="en-US" altLang="zh-CN" sz="1800" kern="100" dirty="0">
                <a:effectLst/>
                <a:latin typeface="汉仪雅酷黑 65W" panose="020B0604020202020204" charset="-122"/>
                <a:ea typeface="汉仪雅酷黑 65W" panose="020B0604020202020204" charset="-122"/>
              </a:rPr>
              <a:t>Ship1</a:t>
            </a:r>
            <a:r>
              <a:rPr lang="zh-CN" altLang="en-US" sz="1800" kern="100" dirty="0">
                <a:effectLst/>
                <a:latin typeface="汉仪雅酷黑 65W" panose="020B0604020202020204" charset="-122"/>
                <a:ea typeface="汉仪雅酷黑 65W" panose="020B0604020202020204" charset="-122"/>
              </a:rPr>
              <a:t>类的行为动作。需要说明的几点是：</a:t>
            </a:r>
          </a:p>
          <a:p>
            <a:pPr indent="267970" algn="just"/>
            <a:r>
              <a:rPr lang="zh-CN" altLang="en-US" sz="1800" kern="100" dirty="0">
                <a:effectLst/>
                <a:latin typeface="汉仪雅酷黑 65W" panose="020B0604020202020204" charset="-122"/>
                <a:ea typeface="汉仪雅酷黑 65W" panose="020B0604020202020204" charset="-122"/>
              </a:rPr>
              <a:t>①</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类的名称要符合标识符的定义规则，通常首字符要大写；</a:t>
            </a:r>
          </a:p>
          <a:p>
            <a:pPr indent="267970" algn="just"/>
            <a:r>
              <a:rPr lang="zh-CN" altLang="en-US" sz="1800" kern="100" dirty="0">
                <a:effectLst/>
                <a:latin typeface="汉仪雅酷黑 65W" panose="020B0604020202020204" charset="-122"/>
                <a:ea typeface="汉仪雅酷黑 65W" panose="020B0604020202020204" charset="-122"/>
              </a:rPr>
              <a:t>②</a:t>
            </a:r>
            <a:r>
              <a:rPr lang="en-US" altLang="zh-CN" sz="1800" kern="100" dirty="0">
                <a:effectLst/>
                <a:latin typeface="汉仪雅酷黑 65W" panose="020B0604020202020204" charset="-122"/>
                <a:ea typeface="汉仪雅酷黑 65W" panose="020B0604020202020204" charset="-122"/>
              </a:rPr>
              <a:t>{ }</a:t>
            </a:r>
            <a:r>
              <a:rPr lang="zh-CN" altLang="en-US" sz="1800" kern="100" dirty="0">
                <a:effectLst/>
                <a:latin typeface="汉仪雅酷黑 65W" panose="020B0604020202020204" charset="-122"/>
                <a:ea typeface="汉仪雅酷黑 65W" panose="020B0604020202020204" charset="-122"/>
              </a:rPr>
              <a:t>里的内容是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类的主体部分。包括变量定义和方法的定义；</a:t>
            </a:r>
          </a:p>
          <a:p>
            <a:pPr indent="267970" algn="just"/>
            <a:r>
              <a:rPr lang="zh-CN" altLang="en-US" sz="1800" kern="100" dirty="0">
                <a:effectLst/>
                <a:latin typeface="汉仪雅酷黑 65W" panose="020B0604020202020204" charset="-122"/>
                <a:ea typeface="汉仪雅酷黑 65W" panose="020B0604020202020204" charset="-122"/>
              </a:rPr>
              <a:t>③</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对象名要符合标识符的定义规则，通常是小写表示；</a:t>
            </a:r>
          </a:p>
          <a:p>
            <a:pPr indent="267970" algn="just"/>
            <a:r>
              <a:rPr lang="zh-CN" altLang="en-US" sz="1800" kern="100" dirty="0">
                <a:effectLst/>
                <a:latin typeface="汉仪雅酷黑 65W" panose="020B0604020202020204" charset="-122"/>
                <a:ea typeface="汉仪雅酷黑 65W" panose="020B0604020202020204" charset="-122"/>
              </a:rPr>
              <a:t>④</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类方法名要符合标识符的定义规则，一般用小写字母表示，如果方法名是由两个单词组成，一般第二个单词的首字母要大写；</a:t>
            </a:r>
          </a:p>
          <a:p>
            <a:pPr indent="267970" algn="just"/>
            <a:r>
              <a:rPr lang="zh-CN" altLang="en-US" sz="1800" kern="100" dirty="0">
                <a:effectLst/>
                <a:latin typeface="汉仪雅酷黑 65W" panose="020B0604020202020204" charset="-122"/>
                <a:ea typeface="汉仪雅酷黑 65W" panose="020B0604020202020204" charset="-122"/>
              </a:rPr>
              <a:t>⑤</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方法体必须用“</a:t>
            </a:r>
            <a:r>
              <a:rPr lang="en-US" altLang="zh-CN" sz="1800" kern="100" dirty="0">
                <a:effectLst/>
                <a:latin typeface="汉仪雅酷黑 65W" panose="020B0604020202020204" charset="-122"/>
                <a:ea typeface="汉仪雅酷黑 65W" panose="020B0604020202020204" charset="-122"/>
              </a:rPr>
              <a:t>{ }”</a:t>
            </a:r>
            <a:r>
              <a:rPr lang="zh-CN" altLang="en-US" sz="1800" kern="100" dirty="0">
                <a:effectLst/>
                <a:latin typeface="汉仪雅酷黑 65W" panose="020B0604020202020204" charset="-122"/>
                <a:ea typeface="汉仪雅酷黑 65W" panose="020B0604020202020204" charset="-122"/>
              </a:rPr>
              <a:t>括起来，在</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方法体中可以执行各种语句和定义变量；</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95879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对象、类和封装性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037795"/>
            <a:ext cx="8272463" cy="3693319"/>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中所有程序代码都必须存在于类中，用</a:t>
            </a:r>
            <a:r>
              <a:rPr lang="en-US" altLang="zh-CN" sz="1800" kern="100" dirty="0">
                <a:effectLst/>
                <a:latin typeface="汉仪雅酷黑 65W" panose="020B0604020202020204" charset="-122"/>
                <a:ea typeface="汉仪雅酷黑 65W" panose="020B0604020202020204" charset="-122"/>
              </a:rPr>
              <a:t>class</a:t>
            </a:r>
            <a:r>
              <a:rPr lang="zh-CN" altLang="en-US" sz="1800" kern="100" dirty="0">
                <a:effectLst/>
                <a:latin typeface="汉仪雅酷黑 65W" panose="020B0604020202020204" charset="-122"/>
                <a:ea typeface="汉仪雅酷黑 65W" panose="020B0604020202020204" charset="-122"/>
              </a:rPr>
              <a:t>关键字定义类，在</a:t>
            </a:r>
            <a:r>
              <a:rPr lang="en-US" altLang="zh-CN" sz="1800" kern="100" dirty="0">
                <a:effectLst/>
                <a:latin typeface="汉仪雅酷黑 65W" panose="020B0604020202020204" charset="-122"/>
                <a:ea typeface="汉仪雅酷黑 65W" panose="020B0604020202020204" charset="-122"/>
              </a:rPr>
              <a:t>class</a:t>
            </a:r>
            <a:r>
              <a:rPr lang="zh-CN" altLang="en-US" sz="1800" kern="100" dirty="0">
                <a:effectLst/>
                <a:latin typeface="汉仪雅酷黑 65W" panose="020B0604020202020204" charset="-122"/>
                <a:ea typeface="汉仪雅酷黑 65W" panose="020B0604020202020204" charset="-122"/>
              </a:rPr>
              <a:t>前面可以有一些修饰符。常见的修饰符有：</a:t>
            </a:r>
          </a:p>
          <a:p>
            <a:pPr indent="267970" algn="just"/>
            <a:r>
              <a:rPr lang="zh-CN" altLang="en-US" sz="1800" kern="100" dirty="0">
                <a:effectLst/>
                <a:latin typeface="汉仪雅酷黑 65W" panose="020B0604020202020204" charset="-122"/>
                <a:ea typeface="汉仪雅酷黑 65W" panose="020B0604020202020204" charset="-122"/>
              </a:rPr>
              <a:t>①</a:t>
            </a:r>
            <a:r>
              <a:rPr lang="en-US" altLang="zh-CN" sz="1800" kern="100" dirty="0">
                <a:effectLst/>
                <a:latin typeface="汉仪雅酷黑 65W" panose="020B0604020202020204" charset="-122"/>
                <a:ea typeface="汉仪雅酷黑 65W" panose="020B0604020202020204" charset="-122"/>
              </a:rPr>
              <a:t>public</a:t>
            </a:r>
            <a:r>
              <a:rPr lang="zh-CN" altLang="en-US" sz="1800" kern="100" dirty="0">
                <a:effectLst/>
                <a:latin typeface="汉仪雅酷黑 65W" panose="020B0604020202020204" charset="-122"/>
                <a:ea typeface="汉仪雅酷黑 65W" panose="020B0604020202020204" charset="-122"/>
              </a:rPr>
              <a:t>：任何一个可访问类实例的用户都可以访问类中的变量和方法；</a:t>
            </a:r>
          </a:p>
          <a:p>
            <a:pPr indent="267970" algn="just"/>
            <a:endParaRPr lang="en-US" altLang="zh-CN" kern="100" dirty="0">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②</a:t>
            </a:r>
            <a:r>
              <a:rPr lang="en-US" altLang="zh-CN" sz="1800" kern="100" dirty="0">
                <a:effectLst/>
                <a:latin typeface="汉仪雅酷黑 65W" panose="020B0604020202020204" charset="-122"/>
                <a:ea typeface="汉仪雅酷黑 65W" panose="020B0604020202020204" charset="-122"/>
              </a:rPr>
              <a:t>private</a:t>
            </a:r>
            <a:r>
              <a:rPr lang="zh-CN" altLang="en-US" sz="1800" kern="100" dirty="0">
                <a:effectLst/>
                <a:latin typeface="汉仪雅酷黑 65W" panose="020B0604020202020204" charset="-122"/>
                <a:ea typeface="汉仪雅酷黑 65W" panose="020B0604020202020204" charset="-122"/>
              </a:rPr>
              <a:t>：此变量或方法只能被本类中的方法来访问；</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③</a:t>
            </a:r>
            <a:r>
              <a:rPr lang="en-US" altLang="zh-CN" sz="1800" kern="100" dirty="0">
                <a:effectLst/>
                <a:latin typeface="汉仪雅酷黑 65W" panose="020B0604020202020204" charset="-122"/>
                <a:ea typeface="汉仪雅酷黑 65W" panose="020B0604020202020204" charset="-122"/>
              </a:rPr>
              <a:t>protected</a:t>
            </a:r>
            <a:r>
              <a:rPr lang="zh-CN" altLang="en-US" sz="1800" kern="100" dirty="0">
                <a:effectLst/>
                <a:latin typeface="汉仪雅酷黑 65W" panose="020B0604020202020204" charset="-122"/>
                <a:ea typeface="汉仪雅酷黑 65W" panose="020B0604020202020204" charset="-122"/>
              </a:rPr>
              <a:t>：此变量或方法能被在同一个类、同一个包中所有类里的方法以及继承得到的子类中的方法访问。</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④</a:t>
            </a:r>
            <a:r>
              <a:rPr lang="en-US" altLang="zh-CN" sz="1800" kern="100" dirty="0">
                <a:effectLst/>
                <a:latin typeface="汉仪雅酷黑 65W" panose="020B0604020202020204" charset="-122"/>
                <a:ea typeface="汉仪雅酷黑 65W" panose="020B0604020202020204" charset="-122"/>
              </a:rPr>
              <a:t>static</a:t>
            </a:r>
            <a:r>
              <a:rPr lang="zh-CN" altLang="en-US" sz="1800" kern="100" dirty="0">
                <a:effectLst/>
                <a:latin typeface="汉仪雅酷黑 65W" panose="020B0604020202020204" charset="-122"/>
                <a:ea typeface="汉仪雅酷黑 65W" panose="020B0604020202020204" charset="-122"/>
              </a:rPr>
              <a:t>：此变量或方法被整个类共享。</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⑤</a:t>
            </a:r>
            <a:r>
              <a:rPr lang="en-US" altLang="zh-CN" sz="1800" kern="100" dirty="0">
                <a:effectLst/>
                <a:latin typeface="汉仪雅酷黑 65W" panose="020B0604020202020204" charset="-122"/>
                <a:ea typeface="汉仪雅酷黑 65W" panose="020B0604020202020204" charset="-122"/>
              </a:rPr>
              <a:t>final</a:t>
            </a:r>
            <a:r>
              <a:rPr lang="zh-CN" altLang="en-US" sz="1800" kern="100" dirty="0">
                <a:effectLst/>
                <a:latin typeface="汉仪雅酷黑 65W" panose="020B0604020202020204" charset="-122"/>
                <a:ea typeface="汉仪雅酷黑 65W" panose="020B0604020202020204" charset="-122"/>
              </a:rPr>
              <a:t>：表示该类不能再分子类。 </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8010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857375"/>
            <a:ext cx="8272463" cy="3693319"/>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语言是一种基于面向对象编程思想的编程语言，它能比较好地应用于</a:t>
            </a:r>
            <a:r>
              <a:rPr lang="en-US" altLang="zh-CN" dirty="0">
                <a:latin typeface="汉仪雅酷黑 65W" panose="020B0604020202020204" charset="-122"/>
                <a:ea typeface="汉仪雅酷黑 65W" panose="020B0604020202020204" charset="-122"/>
              </a:rPr>
              <a:t>Web</a:t>
            </a:r>
            <a:r>
              <a:rPr lang="zh-CN" altLang="en-US" dirty="0">
                <a:latin typeface="汉仪雅酷黑 65W" panose="020B0604020202020204" charset="-122"/>
                <a:ea typeface="汉仪雅酷黑 65W" panose="020B0604020202020204" charset="-122"/>
              </a:rPr>
              <a:t>应用程序设计。</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语言的简单性体现在它的语法相对简单，易于学习和使用，同时也减少了出错的可能性。它是一种面向对象的语言，可以将现实世界的事物转化为对象。</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语言的分布式特性使得它可以轻松地实现多台计算机之间的通信和协作，这是在网络时代非常重要的一个特性。以下是</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语言的具体特征</a:t>
            </a:r>
            <a:r>
              <a:rPr lang="en-US" altLang="zh-CN" dirty="0">
                <a:latin typeface="汉仪雅酷黑 65W" panose="020B0604020202020204" charset="-122"/>
                <a:ea typeface="汉仪雅酷黑 65W" panose="020B0604020202020204" charset="-122"/>
              </a:rPr>
              <a:t>:</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1.</a:t>
            </a:r>
            <a:r>
              <a:rPr lang="zh-CN" altLang="en-US" dirty="0">
                <a:latin typeface="汉仪雅酷黑 65W" panose="020B0604020202020204" charset="-122"/>
                <a:ea typeface="汉仪雅酷黑 65W" panose="020B0604020202020204" charset="-122"/>
              </a:rPr>
              <a:t>简单性：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语言的语法与</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语言和</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语言的差别不大，这使得拥有</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语言或</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语言基础的开发者可以很轻松地上手</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语言的程序设计。</a:t>
            </a:r>
            <a:endParaRPr lang="en-US" altLang="zh-CN" dirty="0">
              <a:latin typeface="汉仪雅酷黑 65W" panose="020B0604020202020204" charset="-122"/>
              <a:ea typeface="汉仪雅酷黑 65W" panose="020B0604020202020204" charset="-122"/>
            </a:endParaRP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2.</a:t>
            </a:r>
            <a:r>
              <a:rPr lang="zh-CN" altLang="en-US" dirty="0">
                <a:latin typeface="汉仪雅酷黑 65W" panose="020B0604020202020204" charset="-122"/>
                <a:ea typeface="汉仪雅酷黑 65W" panose="020B0604020202020204" charset="-122"/>
              </a:rPr>
              <a:t>面向对象：</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语言提供类、接口和继承等原语。但与</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语言相比，</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语言只支持类的单继承关系。另外</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语言也支持接口之间的多继承和类与接口之间的实现机制（关键字为</a:t>
            </a:r>
            <a:r>
              <a:rPr lang="en-US" altLang="zh-CN" dirty="0">
                <a:latin typeface="汉仪雅酷黑 65W" panose="020B0604020202020204" charset="-122"/>
                <a:ea typeface="汉仪雅酷黑 65W" panose="020B0604020202020204" charset="-122"/>
              </a:rPr>
              <a:t>implements</a:t>
            </a:r>
            <a:r>
              <a:rPr lang="zh-CN" altLang="en-US" dirty="0">
                <a:latin typeface="汉仪雅酷黑 65W" panose="020B0604020202020204" charset="-122"/>
                <a:ea typeface="汉仪雅酷黑 65W" panose="020B0604020202020204" charset="-122"/>
              </a:rPr>
              <a:t>）。</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语言中动态绑定机制十分普遍，而</a:t>
            </a:r>
            <a:r>
              <a:rPr lang="en-US" altLang="zh-CN" dirty="0">
                <a:latin typeface="汉仪雅酷黑 65W" panose="020B0604020202020204" charset="-122"/>
                <a:ea typeface="汉仪雅酷黑 65W" panose="020B0604020202020204" charset="-122"/>
              </a:rPr>
              <a:t>C++</a:t>
            </a:r>
            <a:r>
              <a:rPr lang="zh-CN" altLang="en-US" dirty="0">
                <a:latin typeface="汉仪雅酷黑 65W" panose="020B0604020202020204" charset="-122"/>
                <a:ea typeface="汉仪雅酷黑 65W" panose="020B0604020202020204" charset="-122"/>
              </a:rPr>
              <a:t>语言只允许虚函数进行动态绑定。</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53783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对象、类和封装性</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75790"/>
            <a:ext cx="8272463" cy="3970318"/>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中所有程序代码都必须存在于类中，用</a:t>
            </a:r>
            <a:r>
              <a:rPr lang="en-US" altLang="zh-CN" sz="1800" kern="100" dirty="0">
                <a:effectLst/>
                <a:latin typeface="汉仪雅酷黑 65W" panose="020B0604020202020204" charset="-122"/>
                <a:ea typeface="汉仪雅酷黑 65W" panose="020B0604020202020204" charset="-122"/>
              </a:rPr>
              <a:t>class</a:t>
            </a:r>
            <a:r>
              <a:rPr lang="zh-CN" altLang="en-US" sz="1800" kern="100" dirty="0">
                <a:effectLst/>
                <a:latin typeface="汉仪雅酷黑 65W" panose="020B0604020202020204" charset="-122"/>
                <a:ea typeface="汉仪雅酷黑 65W" panose="020B0604020202020204" charset="-122"/>
              </a:rPr>
              <a:t>关键字定义类，在</a:t>
            </a:r>
            <a:r>
              <a:rPr lang="en-US" altLang="zh-CN" sz="1800" kern="100" dirty="0">
                <a:effectLst/>
                <a:latin typeface="汉仪雅酷黑 65W" panose="020B0604020202020204" charset="-122"/>
                <a:ea typeface="汉仪雅酷黑 65W" panose="020B0604020202020204" charset="-122"/>
              </a:rPr>
              <a:t>class</a:t>
            </a:r>
            <a:r>
              <a:rPr lang="zh-CN" altLang="en-US" sz="1800" kern="100" dirty="0">
                <a:effectLst/>
                <a:latin typeface="汉仪雅酷黑 65W" panose="020B0604020202020204" charset="-122"/>
                <a:ea typeface="汉仪雅酷黑 65W" panose="020B0604020202020204" charset="-122"/>
              </a:rPr>
              <a:t>前面可以有一些修饰符。常见的修饰符有：</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①</a:t>
            </a:r>
            <a:r>
              <a:rPr lang="en-US" altLang="zh-CN" sz="1800" kern="100" dirty="0">
                <a:effectLst/>
                <a:latin typeface="汉仪雅酷黑 65W" panose="020B0604020202020204" charset="-122"/>
                <a:ea typeface="汉仪雅酷黑 65W" panose="020B0604020202020204" charset="-122"/>
              </a:rPr>
              <a:t>public</a:t>
            </a:r>
            <a:r>
              <a:rPr lang="zh-CN" altLang="en-US" sz="1800" kern="100" dirty="0">
                <a:effectLst/>
                <a:latin typeface="汉仪雅酷黑 65W" panose="020B0604020202020204" charset="-122"/>
                <a:ea typeface="汉仪雅酷黑 65W" panose="020B0604020202020204" charset="-122"/>
              </a:rPr>
              <a:t>：任何一个可访问类实例的用户都可以访问类中的变量和方法；</a:t>
            </a:r>
          </a:p>
          <a:p>
            <a:pPr indent="267970" algn="just"/>
            <a:endParaRPr lang="en-US" altLang="zh-CN" kern="100" dirty="0">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②</a:t>
            </a:r>
            <a:r>
              <a:rPr lang="en-US" altLang="zh-CN" sz="1800" kern="100" dirty="0">
                <a:effectLst/>
                <a:latin typeface="汉仪雅酷黑 65W" panose="020B0604020202020204" charset="-122"/>
                <a:ea typeface="汉仪雅酷黑 65W" panose="020B0604020202020204" charset="-122"/>
              </a:rPr>
              <a:t>private</a:t>
            </a:r>
            <a:r>
              <a:rPr lang="zh-CN" altLang="en-US" sz="1800" kern="100" dirty="0">
                <a:effectLst/>
                <a:latin typeface="汉仪雅酷黑 65W" panose="020B0604020202020204" charset="-122"/>
                <a:ea typeface="汉仪雅酷黑 65W" panose="020B0604020202020204" charset="-122"/>
              </a:rPr>
              <a:t>：此变量或方法只能被本类中的方法来访问；</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③</a:t>
            </a:r>
            <a:r>
              <a:rPr lang="en-US" altLang="zh-CN" sz="1800" kern="100" dirty="0">
                <a:effectLst/>
                <a:latin typeface="汉仪雅酷黑 65W" panose="020B0604020202020204" charset="-122"/>
                <a:ea typeface="汉仪雅酷黑 65W" panose="020B0604020202020204" charset="-122"/>
              </a:rPr>
              <a:t>protected</a:t>
            </a:r>
            <a:r>
              <a:rPr lang="zh-CN" altLang="en-US" sz="1800" kern="100" dirty="0">
                <a:effectLst/>
                <a:latin typeface="汉仪雅酷黑 65W" panose="020B0604020202020204" charset="-122"/>
                <a:ea typeface="汉仪雅酷黑 65W" panose="020B0604020202020204" charset="-122"/>
              </a:rPr>
              <a:t>：此变量或方法能被在同一个类、同一个包中所有类里的方法以及继承得到的子类中的方法访问。</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④</a:t>
            </a:r>
            <a:r>
              <a:rPr lang="en-US" altLang="zh-CN" sz="1800" kern="100" dirty="0">
                <a:effectLst/>
                <a:latin typeface="汉仪雅酷黑 65W" panose="020B0604020202020204" charset="-122"/>
                <a:ea typeface="汉仪雅酷黑 65W" panose="020B0604020202020204" charset="-122"/>
              </a:rPr>
              <a:t>static</a:t>
            </a:r>
            <a:r>
              <a:rPr lang="zh-CN" altLang="en-US" sz="1800" kern="100" dirty="0">
                <a:effectLst/>
                <a:latin typeface="汉仪雅酷黑 65W" panose="020B0604020202020204" charset="-122"/>
                <a:ea typeface="汉仪雅酷黑 65W" panose="020B0604020202020204" charset="-122"/>
              </a:rPr>
              <a:t>：此变量或方法被整个类共享。</a:t>
            </a: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⑤</a:t>
            </a:r>
            <a:r>
              <a:rPr lang="en-US" altLang="zh-CN" sz="1800" kern="100" dirty="0">
                <a:effectLst/>
                <a:latin typeface="汉仪雅酷黑 65W" panose="020B0604020202020204" charset="-122"/>
                <a:ea typeface="汉仪雅酷黑 65W" panose="020B0604020202020204" charset="-122"/>
              </a:rPr>
              <a:t>final</a:t>
            </a:r>
            <a:r>
              <a:rPr lang="zh-CN" altLang="en-US" sz="1800" kern="100" dirty="0">
                <a:effectLst/>
                <a:latin typeface="汉仪雅酷黑 65W" panose="020B0604020202020204" charset="-122"/>
                <a:ea typeface="汉仪雅酷黑 65W" panose="020B0604020202020204" charset="-122"/>
              </a:rPr>
              <a:t>：表示该类不能再分子类。 </a:t>
            </a:r>
          </a:p>
          <a:p>
            <a:pPr indent="267970" algn="just"/>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32851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方法重载和构造方法</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75790"/>
            <a:ext cx="8272463" cy="3693319"/>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方法的重载的概念是，</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程序的一个类里可以有多个同名的方法。这些同名方法的不同之处是同名的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方法的参数是不同的，可能是参数数目或参数的数据类型不同。基于这样的机制就可以根据具体情况，对相同名字的方法，执行不同的操作，返回相应结果。</a:t>
            </a:r>
            <a:endParaRPr lang="en-US" altLang="zh-CN" sz="1800" kern="100" dirty="0">
              <a:effectLst/>
              <a:latin typeface="汉仪雅酷黑 65W" panose="020B0604020202020204" charset="-122"/>
              <a:ea typeface="汉仪雅酷黑 65W" panose="020B0604020202020204" charset="-122"/>
            </a:endParaRP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有一类特殊的方法叫作构造方法。构造方法大多用于定义一些初值或完成内存配置工作。构造方法的定义与成员方法的定义有区别，一是构造方法的名称必须与类的名称相同，二是构造方法不需要写返回值类型。一个类可以有多个构造方法（即构造方法重载），对象根据参数的不同来决定执行哪一个构造方法。</a:t>
            </a:r>
            <a:endParaRPr lang="en-US" altLang="zh-CN" sz="1800" kern="100" dirty="0">
              <a:effectLst/>
              <a:latin typeface="汉仪雅酷黑 65W" panose="020B0604020202020204" charset="-122"/>
              <a:ea typeface="汉仪雅酷黑 65W" panose="020B0604020202020204" charset="-122"/>
            </a:endParaRPr>
          </a:p>
          <a:p>
            <a:pPr indent="267970" algn="just"/>
            <a:endParaRPr lang="en-US" altLang="zh-CN" sz="1800" kern="100" dirty="0">
              <a:effectLst/>
              <a:latin typeface="汉仪雅酷黑 65W" panose="020B0604020202020204" charset="-122"/>
              <a:ea typeface="汉仪雅酷黑 65W" panose="020B0604020202020204" charset="-122"/>
            </a:endParaRPr>
          </a:p>
          <a:p>
            <a:pPr indent="267970" algn="just"/>
            <a:r>
              <a:rPr lang="zh-CN" altLang="en-US" sz="1800" kern="100" dirty="0">
                <a:effectLst/>
                <a:latin typeface="汉仪雅酷黑 65W" panose="020B0604020202020204" charset="-122"/>
                <a:ea typeface="汉仪雅酷黑 65W" panose="020B0604020202020204" charset="-122"/>
              </a:rPr>
              <a:t>如果程序中没有定义构造函数，则创建对象时使用的是缺省构造方法。缺省构造方法是一个无内容的空构造方法。</a:t>
            </a:r>
            <a:endParaRPr lang="en-US"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80737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方法重载和构造方法</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4278094"/>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例</a:t>
            </a:r>
            <a:r>
              <a:rPr lang="en-US" altLang="zh-CN" sz="1800" b="1" kern="100" dirty="0">
                <a:effectLst/>
                <a:latin typeface="Times New Roman" panose="02020603050405020304" pitchFamily="18" charset="0"/>
                <a:ea typeface="宋体" panose="02010600030101010101" pitchFamily="2" charset="-122"/>
              </a:rPr>
              <a:t>2.5] </a:t>
            </a:r>
            <a:r>
              <a:rPr lang="zh-CN" altLang="zh-CN" sz="1800" b="1" kern="100" dirty="0">
                <a:effectLst/>
                <a:latin typeface="Times New Roman" panose="02020603050405020304" pitchFamily="18" charset="0"/>
                <a:ea typeface="宋体" panose="02010600030101010101" pitchFamily="2" charset="-122"/>
              </a:rPr>
              <a:t>构造方法示例（</a:t>
            </a:r>
            <a:r>
              <a:rPr lang="en-US" altLang="zh-CN" sz="1800" b="1" kern="100" dirty="0">
                <a:effectLst/>
                <a:latin typeface="Times New Roman" panose="02020603050405020304" pitchFamily="18" charset="0"/>
                <a:ea typeface="宋体" panose="02010600030101010101" pitchFamily="2" charset="-122"/>
              </a:rPr>
              <a:t>Test2.java</a:t>
            </a:r>
            <a:r>
              <a:rPr lang="en-US" altLang="zh-CN" sz="1800" kern="100" dirty="0">
                <a:effectLst/>
                <a:latin typeface="Times New Roman" panose="02020603050405020304" pitchFamily="18" charset="0"/>
                <a:ea typeface="宋体" panose="02010600030101010101" pitchFamily="2" charset="-122"/>
              </a:rPr>
              <a:t> </a:t>
            </a:r>
            <a:r>
              <a:rPr lang="zh-CN" altLang="zh-CN" sz="1800" b="1"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class Ship1</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solidFill>
                  <a:srgbClr val="0066FF"/>
                </a:solidFill>
                <a:effectLst/>
                <a:latin typeface="Times New Roman" panose="02020603050405020304" pitchFamily="18" charset="0"/>
                <a:ea typeface="宋体" panose="02010600030101010101" pitchFamily="2" charset="-122"/>
              </a:rPr>
              <a:t>{</a:t>
            </a:r>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public double x, y, speed, direction;</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public String name;  </a:t>
            </a:r>
          </a:p>
          <a:p>
            <a:pPr indent="266700" algn="just"/>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构造方法</a:t>
            </a:r>
          </a:p>
          <a:p>
            <a:pPr indent="266700" algn="just"/>
            <a:r>
              <a:rPr lang="en-US" altLang="zh-CN" sz="1400" kern="100" dirty="0">
                <a:effectLst/>
                <a:latin typeface="Times New Roman" panose="02020603050405020304" pitchFamily="18" charset="0"/>
                <a:ea typeface="宋体" panose="02010600030101010101" pitchFamily="2" charset="-122"/>
              </a:rPr>
              <a:t>public Ship1(double </a:t>
            </a:r>
            <a:r>
              <a:rPr lang="en-US" altLang="zh-CN" sz="1400" kern="100" dirty="0" err="1">
                <a:effectLst/>
                <a:latin typeface="Times New Roman" panose="02020603050405020304" pitchFamily="18" charset="0"/>
                <a:ea typeface="宋体" panose="02010600030101010101" pitchFamily="2" charset="-122"/>
              </a:rPr>
              <a:t>x,double</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y,double</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speed,double</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direction,String</a:t>
            </a:r>
            <a:r>
              <a:rPr lang="en-US" altLang="zh-CN" sz="1400" kern="100" dirty="0">
                <a:effectLst/>
                <a:latin typeface="Times New Roman" panose="02020603050405020304" pitchFamily="18" charset="0"/>
                <a:ea typeface="宋体" panose="02010600030101010101" pitchFamily="2" charset="-122"/>
              </a:rPr>
              <a:t> name){   </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err="1">
                <a:effectLst/>
                <a:latin typeface="Times New Roman" panose="02020603050405020304" pitchFamily="18" charset="0"/>
                <a:ea typeface="宋体" panose="02010600030101010101" pitchFamily="2" charset="-122"/>
              </a:rPr>
              <a:t>this.x</a:t>
            </a:r>
            <a:r>
              <a:rPr lang="en-US" altLang="zh-CN" sz="1400" kern="100" dirty="0">
                <a:effectLst/>
                <a:latin typeface="Times New Roman" panose="02020603050405020304" pitchFamily="18" charset="0"/>
                <a:ea typeface="宋体" panose="02010600030101010101" pitchFamily="2" charset="-122"/>
              </a:rPr>
              <a:t>=x;  </a:t>
            </a:r>
            <a:r>
              <a:rPr lang="en-US" altLang="zh-CN" sz="1400" kern="100" dirty="0" err="1">
                <a:effectLst/>
                <a:latin typeface="Times New Roman" panose="02020603050405020304" pitchFamily="18" charset="0"/>
                <a:ea typeface="宋体" panose="02010600030101010101" pitchFamily="2" charset="-122"/>
              </a:rPr>
              <a:t>this.y</a:t>
            </a:r>
            <a:r>
              <a:rPr lang="en-US" altLang="zh-CN" sz="1400" kern="100" dirty="0">
                <a:effectLst/>
                <a:latin typeface="Times New Roman" panose="02020603050405020304" pitchFamily="18" charset="0"/>
                <a:ea typeface="宋体" panose="02010600030101010101" pitchFamily="2" charset="-122"/>
              </a:rPr>
              <a:t>=y;</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err="1">
                <a:effectLst/>
                <a:latin typeface="Times New Roman" panose="02020603050405020304" pitchFamily="18" charset="0"/>
                <a:ea typeface="宋体" panose="02010600030101010101" pitchFamily="2" charset="-122"/>
              </a:rPr>
              <a:t>this.speed</a:t>
            </a:r>
            <a:r>
              <a:rPr lang="en-US" altLang="zh-CN" sz="1400" kern="100" dirty="0">
                <a:effectLst/>
                <a:latin typeface="Times New Roman" panose="02020603050405020304" pitchFamily="18" charset="0"/>
                <a:ea typeface="宋体" panose="02010600030101010101" pitchFamily="2" charset="-122"/>
              </a:rPr>
              <a:t>=speed;</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err="1">
                <a:effectLst/>
                <a:latin typeface="Times New Roman" panose="02020603050405020304" pitchFamily="18" charset="0"/>
                <a:ea typeface="宋体" panose="02010600030101010101" pitchFamily="2" charset="-122"/>
              </a:rPr>
              <a:t>this.direction</a:t>
            </a:r>
            <a:r>
              <a:rPr lang="en-US" altLang="zh-CN" sz="1400" kern="100" dirty="0">
                <a:effectLst/>
                <a:latin typeface="Times New Roman" panose="02020603050405020304" pitchFamily="18" charset="0"/>
                <a:ea typeface="宋体" panose="02010600030101010101" pitchFamily="2" charset="-122"/>
              </a:rPr>
              <a:t>=direction;</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a:effectLst/>
                <a:latin typeface="Times New Roman" panose="02020603050405020304" pitchFamily="18" charset="0"/>
                <a:ea typeface="宋体" panose="02010600030101010101" pitchFamily="2" charset="-122"/>
              </a:rPr>
              <a:t>this.name=name;   //</a:t>
            </a:r>
            <a:r>
              <a:rPr lang="zh-CN" altLang="zh-CN" sz="1400" kern="100" dirty="0">
                <a:effectLst/>
                <a:latin typeface="Times New Roman" panose="02020603050405020304" pitchFamily="18" charset="0"/>
                <a:ea typeface="宋体" panose="02010600030101010101" pitchFamily="2" charset="-122"/>
              </a:rPr>
              <a:t>构造方法不能有返回类型</a:t>
            </a:r>
          </a:p>
          <a:p>
            <a:pPr indent="266700" algn="just"/>
            <a:r>
              <a:rPr lang="en-US" altLang="zh-CN" sz="1400" kern="100" dirty="0">
                <a:effectLst/>
                <a:latin typeface="Times New Roman" panose="02020603050405020304" pitchFamily="18" charset="0"/>
                <a:ea typeface="宋体" panose="02010600030101010101" pitchFamily="2" charset="-122"/>
              </a:rPr>
              <a:t>} </a:t>
            </a:r>
          </a:p>
          <a:p>
            <a:pPr indent="266700" algn="just"/>
            <a:r>
              <a:rPr lang="en-US" altLang="zh-CN" sz="1400" kern="100" dirty="0">
                <a:effectLst/>
                <a:latin typeface="Times New Roman" panose="02020603050405020304" pitchFamily="18" charset="0"/>
                <a:ea typeface="宋体" panose="02010600030101010101" pitchFamily="2" charset="-122"/>
              </a:rPr>
              <a:t>public void move() //</a:t>
            </a:r>
            <a:r>
              <a:rPr lang="zh-CN" altLang="zh-CN" sz="1400" kern="100" dirty="0">
                <a:effectLst/>
                <a:latin typeface="Times New Roman" panose="02020603050405020304" pitchFamily="18" charset="0"/>
                <a:ea typeface="宋体" panose="02010600030101010101" pitchFamily="2" charset="-122"/>
              </a:rPr>
              <a:t>方法</a:t>
            </a:r>
          </a:p>
          <a:p>
            <a:pPr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a:effectLst/>
                <a:latin typeface="Times New Roman" panose="02020603050405020304" pitchFamily="18" charset="0"/>
                <a:ea typeface="宋体" panose="02010600030101010101" pitchFamily="2" charset="-122"/>
              </a:rPr>
              <a:t>double angle=</a:t>
            </a:r>
            <a:r>
              <a:rPr lang="en-US" altLang="zh-CN" sz="1400" kern="100" dirty="0" err="1">
                <a:effectLst/>
                <a:latin typeface="Times New Roman" panose="02020603050405020304" pitchFamily="18" charset="0"/>
                <a:ea typeface="宋体" panose="02010600030101010101" pitchFamily="2" charset="-122"/>
              </a:rPr>
              <a:t>degreesToRadians</a:t>
            </a:r>
            <a:r>
              <a:rPr lang="en-US" altLang="zh-CN" sz="1400" kern="100" dirty="0">
                <a:effectLst/>
                <a:latin typeface="Times New Roman" panose="02020603050405020304" pitchFamily="18" charset="0"/>
                <a:ea typeface="宋体" panose="02010600030101010101" pitchFamily="2" charset="-122"/>
              </a:rPr>
              <a:t>(direction);</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a:effectLst/>
                <a:latin typeface="Times New Roman" panose="02020603050405020304" pitchFamily="18" charset="0"/>
                <a:ea typeface="宋体" panose="02010600030101010101" pitchFamily="2" charset="-122"/>
              </a:rPr>
              <a:t>x=</a:t>
            </a:r>
            <a:r>
              <a:rPr lang="en-US" altLang="zh-CN" sz="1400" kern="100" dirty="0" err="1">
                <a:effectLst/>
                <a:latin typeface="Times New Roman" panose="02020603050405020304" pitchFamily="18" charset="0"/>
                <a:ea typeface="宋体" panose="02010600030101010101" pitchFamily="2" charset="-122"/>
              </a:rPr>
              <a:t>x+speed</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Math.cos</a:t>
            </a:r>
            <a:r>
              <a:rPr lang="en-US" altLang="zh-CN" sz="1400" kern="100" dirty="0">
                <a:effectLst/>
                <a:latin typeface="Times New Roman" panose="02020603050405020304" pitchFamily="18" charset="0"/>
                <a:ea typeface="宋体" panose="02010600030101010101" pitchFamily="2" charset="-122"/>
              </a:rPr>
              <a:t>(angle);</a:t>
            </a:r>
            <a:endParaRPr lang="zh-CN" altLang="zh-CN" sz="1400" kern="100" dirty="0">
              <a:effectLst/>
              <a:latin typeface="Times New Roman" panose="02020603050405020304" pitchFamily="18" charset="0"/>
              <a:ea typeface="宋体" panose="02010600030101010101" pitchFamily="2" charset="-122"/>
            </a:endParaRPr>
          </a:p>
          <a:p>
            <a:pPr marL="266065" indent="266700" algn="just"/>
            <a:r>
              <a:rPr lang="en-US" altLang="zh-CN" sz="1400" kern="100" dirty="0">
                <a:effectLst/>
                <a:latin typeface="Times New Roman" panose="02020603050405020304" pitchFamily="18" charset="0"/>
                <a:ea typeface="宋体" panose="02010600030101010101" pitchFamily="2" charset="-122"/>
              </a:rPr>
              <a:t>y=</a:t>
            </a:r>
            <a:r>
              <a:rPr lang="en-US" altLang="zh-CN" sz="1400" kern="100" dirty="0" err="1">
                <a:effectLst/>
                <a:latin typeface="Times New Roman" panose="02020603050405020304" pitchFamily="18" charset="0"/>
                <a:ea typeface="宋体" panose="02010600030101010101" pitchFamily="2" charset="-122"/>
              </a:rPr>
              <a:t>y+speed</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Math.sin</a:t>
            </a:r>
            <a:r>
              <a:rPr lang="en-US" altLang="zh-CN" sz="1400" kern="100" dirty="0">
                <a:effectLst/>
                <a:latin typeface="Times New Roman" panose="02020603050405020304" pitchFamily="18" charset="0"/>
                <a:ea typeface="宋体" panose="02010600030101010101" pitchFamily="2" charset="-122"/>
              </a:rPr>
              <a:t>(angle);</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endParaRPr lang="zh-CN" altLang="zh-CN" sz="16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44561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方法重载和构造方法</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3693319"/>
          </a:xfrm>
          <a:prstGeom prst="rect">
            <a:avLst/>
          </a:prstGeom>
          <a:noFill/>
        </p:spPr>
        <p:txBody>
          <a:bodyPr wrap="square" rtlCol="0">
            <a:spAutoFit/>
          </a:bodyPr>
          <a:lstStyle/>
          <a:p>
            <a:pPr indent="266700" algn="just"/>
            <a:r>
              <a:rPr lang="en-US" altLang="zh-CN" sz="1600" kern="100" dirty="0">
                <a:effectLst/>
                <a:latin typeface="Times New Roman" panose="02020603050405020304" pitchFamily="18" charset="0"/>
                <a:ea typeface="宋体" panose="02010600030101010101" pitchFamily="2" charset="-122"/>
              </a:rPr>
              <a:t>public class Test2 {</a:t>
            </a:r>
            <a:endParaRPr lang="zh-CN" altLang="zh-CN" sz="1600" kern="100" dirty="0">
              <a:effectLst/>
              <a:latin typeface="Times New Roman" panose="02020603050405020304" pitchFamily="18" charset="0"/>
              <a:ea typeface="宋体" panose="02010600030101010101" pitchFamily="2" charset="-122"/>
            </a:endParaRPr>
          </a:p>
          <a:p>
            <a:pPr indent="266700" algn="just"/>
            <a:r>
              <a:rPr lang="en-US" altLang="zh-CN" sz="1600" kern="100" dirty="0">
                <a:effectLst/>
                <a:latin typeface="Times New Roman" panose="02020603050405020304" pitchFamily="18" charset="0"/>
                <a:ea typeface="宋体" panose="02010600030101010101" pitchFamily="2" charset="-122"/>
              </a:rPr>
              <a:t>public static void main(String[] </a:t>
            </a:r>
            <a:r>
              <a:rPr lang="en-US" altLang="zh-CN" sz="1600" kern="100" dirty="0" err="1">
                <a:effectLst/>
                <a:latin typeface="Times New Roman" panose="02020603050405020304" pitchFamily="18" charset="0"/>
                <a:ea typeface="宋体" panose="02010600030101010101" pitchFamily="2" charset="-122"/>
              </a:rPr>
              <a:t>args</a:t>
            </a:r>
            <a:r>
              <a:rPr lang="en-US" altLang="zh-CN" sz="1600" kern="100" dirty="0">
                <a:effectLst/>
                <a:latin typeface="Times New Roman" panose="02020603050405020304" pitchFamily="18" charset="0"/>
                <a:ea typeface="宋体" panose="02010600030101010101" pitchFamily="2" charset="-122"/>
              </a:rPr>
              <a:t>) </a:t>
            </a:r>
            <a:endParaRPr lang="zh-CN" altLang="zh-CN" sz="1600" kern="100" dirty="0">
              <a:effectLst/>
              <a:latin typeface="Times New Roman" panose="02020603050405020304" pitchFamily="18" charset="0"/>
              <a:ea typeface="宋体" panose="02010600030101010101" pitchFamily="2" charset="-122"/>
            </a:endParaRPr>
          </a:p>
          <a:p>
            <a:pPr indent="266700" algn="just"/>
            <a:r>
              <a:rPr lang="en-US" altLang="zh-CN" sz="1600" kern="100" dirty="0">
                <a:effectLst/>
                <a:latin typeface="Times New Roman" panose="02020603050405020304" pitchFamily="18" charset="0"/>
                <a:ea typeface="宋体" panose="02010600030101010101" pitchFamily="2" charset="-122"/>
              </a:rPr>
              <a:t> //</a:t>
            </a:r>
            <a:r>
              <a:rPr lang="zh-CN" altLang="zh-CN" sz="1600" kern="100" dirty="0">
                <a:effectLst/>
                <a:latin typeface="Times New Roman" panose="02020603050405020304" pitchFamily="18" charset="0"/>
                <a:ea typeface="宋体" panose="02010600030101010101" pitchFamily="2" charset="-122"/>
              </a:rPr>
              <a:t>创建</a:t>
            </a:r>
            <a:r>
              <a:rPr lang="en-US" altLang="zh-CN" sz="1600" kern="100" dirty="0">
                <a:effectLst/>
                <a:latin typeface="Times New Roman" panose="02020603050405020304" pitchFamily="18" charset="0"/>
                <a:ea typeface="宋体" panose="02010600030101010101" pitchFamily="2" charset="-122"/>
              </a:rPr>
              <a:t>Ship</a:t>
            </a:r>
            <a:r>
              <a:rPr lang="zh-CN" altLang="zh-CN" sz="1600" kern="100" dirty="0">
                <a:effectLst/>
                <a:latin typeface="Times New Roman" panose="02020603050405020304" pitchFamily="18" charset="0"/>
                <a:ea typeface="宋体" panose="02010600030101010101" pitchFamily="2" charset="-122"/>
              </a:rPr>
              <a:t>类对象</a:t>
            </a:r>
            <a:r>
              <a:rPr lang="en-US" altLang="zh-CN" sz="1600" kern="100" dirty="0">
                <a:effectLst/>
                <a:latin typeface="Times New Roman" panose="02020603050405020304" pitchFamily="18" charset="0"/>
                <a:ea typeface="宋体" panose="02010600030101010101" pitchFamily="2" charset="-122"/>
              </a:rPr>
              <a:t>{  </a:t>
            </a:r>
            <a:endParaRPr lang="zh-CN" altLang="zh-CN" sz="1600" kern="100" dirty="0">
              <a:effectLst/>
              <a:latin typeface="Times New Roman" panose="02020603050405020304" pitchFamily="18" charset="0"/>
              <a:ea typeface="宋体" panose="02010600030101010101" pitchFamily="2" charset="-122"/>
            </a:endParaRPr>
          </a:p>
          <a:p>
            <a:pPr marL="266065" indent="266700" algn="just"/>
            <a:r>
              <a:rPr lang="en-US" altLang="zh-CN" sz="1600" kern="100" dirty="0">
                <a:effectLst/>
                <a:latin typeface="Times New Roman" panose="02020603050405020304" pitchFamily="18" charset="0"/>
                <a:ea typeface="宋体" panose="02010600030101010101" pitchFamily="2" charset="-122"/>
              </a:rPr>
              <a:t>Ship1 s1 = new Ship1(0.0, 0.0, 1.0,   0.0, "Ship1");</a:t>
            </a:r>
            <a:endParaRPr lang="zh-CN" altLang="zh-CN" sz="1600" kern="100" dirty="0">
              <a:effectLst/>
              <a:latin typeface="Times New Roman" panose="02020603050405020304" pitchFamily="18" charset="0"/>
              <a:ea typeface="宋体" panose="02010600030101010101" pitchFamily="2" charset="-122"/>
            </a:endParaRPr>
          </a:p>
          <a:p>
            <a:pPr marL="266065" indent="266700" algn="just"/>
            <a:r>
              <a:rPr lang="en-US" altLang="zh-CN" sz="1600" kern="100" dirty="0">
                <a:effectLst/>
                <a:latin typeface="Times New Roman" panose="02020603050405020304" pitchFamily="18" charset="0"/>
                <a:ea typeface="宋体" panose="02010600030101010101" pitchFamily="2" charset="-122"/>
              </a:rPr>
              <a:t>Ship1 s2 = new Ship1(0.0, 0.0, 2.0, 135.0, "Ship2");</a:t>
            </a:r>
            <a:endParaRPr lang="zh-CN" altLang="zh-CN" sz="1600" kern="100" dirty="0">
              <a:effectLst/>
              <a:latin typeface="Times New Roman" panose="02020603050405020304" pitchFamily="18" charset="0"/>
              <a:ea typeface="宋体" panose="02010600030101010101" pitchFamily="2" charset="-122"/>
            </a:endParaRPr>
          </a:p>
          <a:p>
            <a:pPr marL="266065" indent="266700" algn="just"/>
            <a:r>
              <a:rPr lang="en-US" altLang="zh-CN" sz="1600" kern="100" dirty="0">
                <a:effectLst/>
                <a:latin typeface="Times New Roman" panose="02020603050405020304" pitchFamily="18" charset="0"/>
                <a:ea typeface="宋体" panose="02010600030101010101" pitchFamily="2" charset="-122"/>
              </a:rPr>
              <a:t>s1.move();  </a:t>
            </a:r>
            <a:endParaRPr lang="zh-CN" altLang="zh-CN" sz="1600" kern="100" dirty="0">
              <a:effectLst/>
              <a:latin typeface="Times New Roman" panose="02020603050405020304" pitchFamily="18" charset="0"/>
              <a:ea typeface="宋体" panose="02010600030101010101" pitchFamily="2" charset="-122"/>
            </a:endParaRPr>
          </a:p>
          <a:p>
            <a:pPr marL="266065" indent="266700" algn="just"/>
            <a:r>
              <a:rPr lang="en-US" altLang="zh-CN" sz="1600" kern="100" dirty="0">
                <a:effectLst/>
                <a:latin typeface="Times New Roman" panose="02020603050405020304" pitchFamily="18" charset="0"/>
                <a:ea typeface="宋体" panose="02010600030101010101" pitchFamily="2" charset="-122"/>
              </a:rPr>
              <a:t>s2.move();</a:t>
            </a:r>
            <a:endParaRPr lang="en-US" altLang="zh-CN" sz="1600" kern="100" dirty="0">
              <a:latin typeface="Times New Roman" panose="02020603050405020304" pitchFamily="18" charset="0"/>
              <a:ea typeface="宋体" panose="02010600030101010101" pitchFamily="2" charset="-122"/>
            </a:endParaRPr>
          </a:p>
          <a:p>
            <a:pPr marL="266065" indent="266700" algn="just"/>
            <a:r>
              <a:rPr lang="en-US" altLang="zh-CN" sz="1600" kern="100" dirty="0">
                <a:effectLst/>
                <a:latin typeface="Times New Roman" panose="02020603050405020304" pitchFamily="18" charset="0"/>
                <a:ea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pPr indent="266700" algn="just"/>
            <a:r>
              <a:rPr lang="en-US" altLang="zh-CN" sz="1600" kern="100" dirty="0">
                <a:effectLst/>
                <a:latin typeface="Times New Roman" panose="02020603050405020304" pitchFamily="18" charset="0"/>
                <a:ea typeface="宋体" panose="02010600030101010101" pitchFamily="2" charset="-122"/>
              </a:rPr>
              <a:t>}</a:t>
            </a:r>
            <a:endParaRPr lang="zh-CN" altLang="zh-CN" sz="1600" kern="100" dirty="0">
              <a:effectLst/>
              <a:latin typeface="Times New Roman" panose="02020603050405020304" pitchFamily="18" charset="0"/>
              <a:ea typeface="宋体" panose="02010600030101010101" pitchFamily="2" charset="-122"/>
            </a:endParaRPr>
          </a:p>
          <a:p>
            <a:pPr indent="266700"/>
            <a:endParaRPr lang="en-US" altLang="zh-CN" sz="1800" kern="100" dirty="0">
              <a:effectLst/>
              <a:latin typeface="Times New Roman" panose="02020603050405020304" pitchFamily="18" charset="0"/>
              <a:ea typeface="宋体" panose="02010600030101010101" pitchFamily="2" charset="-122"/>
            </a:endParaRPr>
          </a:p>
          <a:p>
            <a:pPr indent="266700"/>
            <a:r>
              <a:rPr lang="zh-CN" altLang="en-US" sz="1800" kern="100" dirty="0">
                <a:effectLst/>
                <a:latin typeface="汉仪雅酷黑 65W" panose="020B0604020202020204" charset="-122"/>
                <a:ea typeface="汉仪雅酷黑 65W" panose="020B0604020202020204" charset="-122"/>
              </a:rPr>
              <a:t>程序中定义了构造方法。其中</a:t>
            </a:r>
            <a:r>
              <a:rPr lang="en-US" altLang="zh-CN" sz="1800" kern="100" dirty="0">
                <a:effectLst/>
                <a:latin typeface="汉仪雅酷黑 65W" panose="020B0604020202020204" charset="-122"/>
                <a:ea typeface="汉仪雅酷黑 65W" panose="020B0604020202020204" charset="-122"/>
              </a:rPr>
              <a:t>this</a:t>
            </a:r>
            <a:r>
              <a:rPr lang="zh-CN" altLang="en-US" sz="1800" kern="100" dirty="0">
                <a:effectLst/>
                <a:latin typeface="汉仪雅酷黑 65W" panose="020B0604020202020204" charset="-122"/>
                <a:ea typeface="汉仪雅酷黑 65W" panose="020B0604020202020204" charset="-122"/>
              </a:rPr>
              <a:t>是类内部的一个特殊的、默认的内置对象，这个对象不需要声明就可以直接使用。但</a:t>
            </a:r>
            <a:r>
              <a:rPr lang="en-US" altLang="zh-CN" sz="1800" kern="100" dirty="0">
                <a:effectLst/>
                <a:latin typeface="汉仪雅酷黑 65W" panose="020B0604020202020204" charset="-122"/>
                <a:ea typeface="汉仪雅酷黑 65W" panose="020B0604020202020204" charset="-122"/>
              </a:rPr>
              <a:t>this</a:t>
            </a:r>
            <a:r>
              <a:rPr lang="zh-CN" altLang="en-US" sz="1800" kern="100" dirty="0">
                <a:effectLst/>
                <a:latin typeface="汉仪雅酷黑 65W" panose="020B0604020202020204" charset="-122"/>
                <a:ea typeface="汉仪雅酷黑 65W" panose="020B0604020202020204" charset="-122"/>
              </a:rPr>
              <a:t>对象只能用在当前类中，来调用本类的成员变量或成员方法。</a:t>
            </a:r>
            <a:endParaRPr lang="en-US" altLang="zh-CN" sz="1800" kern="100" dirty="0">
              <a:effectLst/>
              <a:latin typeface="汉仪雅酷黑 65W" panose="020B0604020202020204" charset="-122"/>
              <a:ea typeface="汉仪雅酷黑 65W" panose="020B0604020202020204" charset="-122"/>
            </a:endParaRPr>
          </a:p>
          <a:p>
            <a:pPr indent="266700"/>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75500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4.3</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继承</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2585323"/>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中的继承是根据原有的父类内封装的数据和数据操作方法生成新的子类，避免重写具有相同的数据或数据处理方法的逻辑。被继承的类称为“父类”，继承产生的新类称为“子类”。关键字</a:t>
            </a:r>
            <a:r>
              <a:rPr lang="en-US" altLang="zh-CN" sz="1800" kern="100" dirty="0">
                <a:effectLst/>
                <a:latin typeface="汉仪雅酷黑 65W" panose="020B0604020202020204" charset="-122"/>
                <a:ea typeface="汉仪雅酷黑 65W" panose="020B0604020202020204" charset="-122"/>
              </a:rPr>
              <a:t>extends</a:t>
            </a:r>
            <a:r>
              <a:rPr lang="zh-CN" altLang="zh-CN" sz="1800" kern="100" dirty="0">
                <a:effectLst/>
                <a:latin typeface="汉仪雅酷黑 65W" panose="020B0604020202020204" charset="-122"/>
                <a:ea typeface="汉仪雅酷黑 65W" panose="020B0604020202020204" charset="-122"/>
              </a:rPr>
              <a:t>用来指明当前类是哪个类的子类，</a:t>
            </a:r>
            <a:r>
              <a:rPr lang="en-US" altLang="zh-CN" sz="1800" kern="100" dirty="0">
                <a:effectLst/>
                <a:latin typeface="汉仪雅酷黑 65W" panose="020B0604020202020204" charset="-122"/>
                <a:ea typeface="汉仪雅酷黑 65W" panose="020B0604020202020204" charset="-122"/>
              </a:rPr>
              <a:t>J</a:t>
            </a:r>
            <a:r>
              <a:rPr lang="en-US" altLang="zh-CN" sz="1800" kern="100" dirty="0">
                <a:solidFill>
                  <a:srgbClr val="000000"/>
                </a:solidFill>
                <a:effectLst/>
                <a:latin typeface="汉仪雅酷黑 65W" panose="020B0604020202020204" charset="-122"/>
                <a:ea typeface="汉仪雅酷黑 65W" panose="020B0604020202020204" charset="-122"/>
              </a:rPr>
              <a:t>ava</a:t>
            </a:r>
            <a:r>
              <a:rPr lang="zh-CN" altLang="zh-CN" sz="1800" kern="100" dirty="0">
                <a:solidFill>
                  <a:srgbClr val="000000"/>
                </a:solidFill>
                <a:effectLst/>
                <a:latin typeface="汉仪雅酷黑 65W" panose="020B0604020202020204" charset="-122"/>
                <a:ea typeface="汉仪雅酷黑 65W" panose="020B0604020202020204" charset="-122"/>
              </a:rPr>
              <a:t>程序通过</a:t>
            </a:r>
            <a:r>
              <a:rPr lang="en-US" altLang="zh-CN" sz="1800" kern="100" dirty="0">
                <a:solidFill>
                  <a:srgbClr val="000000"/>
                </a:solidFill>
                <a:effectLst/>
                <a:latin typeface="汉仪雅酷黑 65W" panose="020B0604020202020204" charset="-122"/>
                <a:ea typeface="汉仪雅酷黑 65W" panose="020B0604020202020204" charset="-122"/>
              </a:rPr>
              <a:t>extends</a:t>
            </a:r>
            <a:r>
              <a:rPr lang="zh-CN" altLang="zh-CN" sz="1800" kern="100" dirty="0">
                <a:solidFill>
                  <a:srgbClr val="000000"/>
                </a:solidFill>
                <a:effectLst/>
                <a:latin typeface="汉仪雅酷黑 65W" panose="020B0604020202020204" charset="-122"/>
                <a:ea typeface="汉仪雅酷黑 65W" panose="020B0604020202020204" charset="-122"/>
              </a:rPr>
              <a:t>使一个类继承另一个类的属性。以下给出</a:t>
            </a:r>
            <a:r>
              <a:rPr lang="en-US" altLang="zh-CN" sz="1800" kern="100" dirty="0">
                <a:solidFill>
                  <a:srgbClr val="000000"/>
                </a:solidFill>
                <a:effectLst/>
                <a:latin typeface="汉仪雅酷黑 65W" panose="020B0604020202020204" charset="-122"/>
                <a:ea typeface="汉仪雅酷黑 65W" panose="020B0604020202020204" charset="-122"/>
              </a:rPr>
              <a:t>Java</a:t>
            </a:r>
            <a:r>
              <a:rPr lang="zh-CN" altLang="zh-CN" sz="1800" kern="100" dirty="0">
                <a:solidFill>
                  <a:srgbClr val="000000"/>
                </a:solidFill>
                <a:effectLst/>
                <a:latin typeface="汉仪雅酷黑 65W" panose="020B0604020202020204" charset="-122"/>
                <a:ea typeface="汉仪雅酷黑 65W" panose="020B0604020202020204" charset="-122"/>
              </a:rPr>
              <a:t>类继承示例：</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public class </a:t>
            </a:r>
            <a:r>
              <a:rPr lang="en-US" altLang="zh-CN" sz="1800" kern="100" dirty="0" err="1">
                <a:effectLst/>
                <a:latin typeface="汉仪雅酷黑 65W" panose="020B0604020202020204" charset="-122"/>
                <a:ea typeface="汉仪雅酷黑 65W" panose="020B0604020202020204" charset="-122"/>
              </a:rPr>
              <a:t>ChildClass</a:t>
            </a:r>
            <a:r>
              <a:rPr lang="en-US" altLang="zh-CN" sz="1800" kern="100" dirty="0">
                <a:effectLst/>
                <a:latin typeface="汉仪雅酷黑 65W" panose="020B0604020202020204" charset="-122"/>
                <a:ea typeface="汉仪雅酷黑 65W" panose="020B0604020202020204" charset="-122"/>
              </a:rPr>
              <a:t> extends </a:t>
            </a:r>
            <a:r>
              <a:rPr lang="en-US" altLang="zh-CN" sz="1800" kern="100" dirty="0" err="1">
                <a:effectLst/>
                <a:latin typeface="汉仪雅酷黑 65W" panose="020B0604020202020204" charset="-122"/>
                <a:ea typeface="汉仪雅酷黑 65W" panose="020B0604020202020204" charset="-122"/>
              </a:rPr>
              <a:t>ParentClass</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		......</a:t>
            </a:r>
            <a:endParaRPr lang="zh-CN"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a:t>
            </a:r>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35692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4.3</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继承</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2031325"/>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下图中</a:t>
            </a:r>
            <a:r>
              <a:rPr lang="zh-CN" altLang="zh-CN" sz="1800" kern="100" dirty="0">
                <a:effectLst/>
                <a:latin typeface="汉仪雅酷黑 65W" panose="020B0604020202020204" charset="-122"/>
                <a:ea typeface="汉仪雅酷黑 65W" panose="020B0604020202020204" charset="-122"/>
              </a:rPr>
              <a:t>不同种类的物体通常具有一定的相同之处。</a:t>
            </a:r>
            <a:r>
              <a:rPr lang="zh-CN" altLang="zh-CN" sz="1800" kern="100" dirty="0">
                <a:solidFill>
                  <a:srgbClr val="4D4D4D"/>
                </a:solidFill>
                <a:effectLst/>
                <a:latin typeface="汉仪雅酷黑 65W" panose="020B0604020202020204" charset="-122"/>
                <a:ea typeface="汉仪雅酷黑 65W" panose="020B0604020202020204" charset="-122"/>
                <a:cs typeface="Arial" panose="020B0604020202020204" pitchFamily="34" charset="0"/>
              </a:rPr>
              <a:t>比如</a:t>
            </a:r>
            <a:r>
              <a:rPr lang="zh-CN" altLang="zh-CN" sz="1800" kern="100" dirty="0">
                <a:effectLst/>
                <a:latin typeface="汉仪雅酷黑 65W" panose="020B0604020202020204" charset="-122"/>
                <a:ea typeface="汉仪雅酷黑 65W" panose="020B0604020202020204" charset="-122"/>
              </a:rPr>
              <a:t>山地车类（</a:t>
            </a:r>
            <a:r>
              <a:rPr lang="en-US" altLang="zh-CN" sz="1800" kern="100" dirty="0">
                <a:effectLst/>
                <a:latin typeface="汉仪雅酷黑 65W" panose="020B0604020202020204" charset="-122"/>
                <a:ea typeface="汉仪雅酷黑 65W" panose="020B0604020202020204" charset="-122"/>
              </a:rPr>
              <a:t>Mountain Bike</a:t>
            </a:r>
            <a:r>
              <a:rPr lang="zh-CN" altLang="zh-CN" sz="1800" kern="100" dirty="0">
                <a:effectLst/>
                <a:latin typeface="汉仪雅酷黑 65W" panose="020B0604020202020204" charset="-122"/>
                <a:ea typeface="汉仪雅酷黑 65W" panose="020B0604020202020204" charset="-122"/>
              </a:rPr>
              <a:t>）、赛车类（</a:t>
            </a:r>
            <a:r>
              <a:rPr lang="en-US" altLang="zh-CN" sz="1800" kern="100" dirty="0">
                <a:effectLst/>
                <a:latin typeface="汉仪雅酷黑 65W" panose="020B0604020202020204" charset="-122"/>
                <a:ea typeface="汉仪雅酷黑 65W" panose="020B0604020202020204" charset="-122"/>
              </a:rPr>
              <a:t>Racing Bike</a:t>
            </a:r>
            <a:r>
              <a:rPr lang="zh-CN" altLang="zh-CN" sz="1800" kern="100" dirty="0">
                <a:effectLst/>
                <a:latin typeface="汉仪雅酷黑 65W" panose="020B0604020202020204" charset="-122"/>
                <a:ea typeface="汉仪雅酷黑 65W" panose="020B0604020202020204" charset="-122"/>
              </a:rPr>
              <a:t>）、双人自行车类（</a:t>
            </a:r>
            <a:r>
              <a:rPr lang="en-US" altLang="zh-CN" sz="1800" kern="100" dirty="0">
                <a:effectLst/>
                <a:latin typeface="汉仪雅酷黑 65W" panose="020B0604020202020204" charset="-122"/>
                <a:ea typeface="汉仪雅酷黑 65W" panose="020B0604020202020204" charset="-122"/>
              </a:rPr>
              <a:t>Tandem Bike</a:t>
            </a:r>
            <a:r>
              <a:rPr lang="zh-CN" altLang="zh-CN" sz="1800" kern="100" dirty="0">
                <a:effectLst/>
                <a:latin typeface="汉仪雅酷黑 65W" panose="020B0604020202020204" charset="-122"/>
                <a:ea typeface="汉仪雅酷黑 65W" panose="020B0604020202020204" charset="-122"/>
              </a:rPr>
              <a:t>），这三个类</a:t>
            </a:r>
            <a:r>
              <a:rPr lang="zh-CN" altLang="zh-CN" sz="1800" kern="100" dirty="0">
                <a:solidFill>
                  <a:srgbClr val="4D4D4D"/>
                </a:solidFill>
                <a:effectLst/>
                <a:latin typeface="汉仪雅酷黑 65W" panose="020B0604020202020204" charset="-122"/>
                <a:ea typeface="汉仪雅酷黑 65W" panose="020B0604020202020204" charset="-122"/>
              </a:rPr>
              <a:t>都</a:t>
            </a:r>
            <a:r>
              <a:rPr lang="zh-CN" altLang="zh-CN" sz="1800" kern="100" dirty="0">
                <a:solidFill>
                  <a:srgbClr val="4D4D4D"/>
                </a:solidFill>
                <a:effectLst/>
                <a:latin typeface="汉仪雅酷黑 65W" panose="020B0604020202020204" charset="-122"/>
                <a:ea typeface="汉仪雅酷黑 65W" panose="020B0604020202020204" charset="-122"/>
                <a:cs typeface="Arial" panose="020B0604020202020204" pitchFamily="34" charset="0"/>
              </a:rPr>
              <a:t>应该具有</a:t>
            </a:r>
            <a:r>
              <a:rPr lang="zh-CN" altLang="zh-CN" sz="1800" kern="100" dirty="0">
                <a:effectLst/>
                <a:latin typeface="汉仪雅酷黑 65W" panose="020B0604020202020204" charset="-122"/>
                <a:ea typeface="汉仪雅酷黑 65W" panose="020B0604020202020204" charset="-122"/>
              </a:rPr>
              <a:t>自行车类（</a:t>
            </a:r>
            <a:r>
              <a:rPr lang="en-US" altLang="zh-CN" sz="1800" kern="100" dirty="0">
                <a:effectLst/>
                <a:latin typeface="汉仪雅酷黑 65W" panose="020B0604020202020204" charset="-122"/>
                <a:ea typeface="汉仪雅酷黑 65W" panose="020B0604020202020204" charset="-122"/>
              </a:rPr>
              <a:t>Bicycle</a:t>
            </a:r>
            <a:r>
              <a:rPr lang="zh-CN" altLang="zh-CN" sz="1800" kern="100" dirty="0">
                <a:effectLst/>
                <a:latin typeface="汉仪雅酷黑 65W" panose="020B0604020202020204" charset="-122"/>
                <a:ea typeface="汉仪雅酷黑 65W" panose="020B0604020202020204" charset="-122"/>
              </a:rPr>
              <a:t>）</a:t>
            </a:r>
            <a:r>
              <a:rPr lang="zh-CN" altLang="zh-CN" sz="1800" kern="100" dirty="0">
                <a:solidFill>
                  <a:srgbClr val="4D4D4D"/>
                </a:solidFill>
                <a:effectLst/>
                <a:latin typeface="汉仪雅酷黑 65W" panose="020B0604020202020204" charset="-122"/>
                <a:ea typeface="汉仪雅酷黑 65W" panose="020B0604020202020204" charset="-122"/>
              </a:rPr>
              <a:t>的特点</a:t>
            </a:r>
            <a:r>
              <a:rPr lang="zh-CN" altLang="zh-CN" sz="1800" kern="100" dirty="0">
                <a:solidFill>
                  <a:srgbClr val="4D4D4D"/>
                </a:solidFill>
                <a:effectLst/>
                <a:latin typeface="汉仪雅酷黑 65W" panose="020B0604020202020204" charset="-122"/>
                <a:ea typeface="汉仪雅酷黑 65W" panose="020B0604020202020204" charset="-122"/>
                <a:cs typeface="Arial" panose="020B0604020202020204" pitchFamily="34" charset="0"/>
              </a:rPr>
              <a:t>，但又有自己独特的功能。应用到</a:t>
            </a:r>
            <a:r>
              <a:rPr lang="en-US" altLang="zh-CN" sz="1800" kern="100" dirty="0">
                <a:solidFill>
                  <a:srgbClr val="4D4D4D"/>
                </a:solidFill>
                <a:effectLst/>
                <a:latin typeface="汉仪雅酷黑 65W" panose="020B0604020202020204" charset="-122"/>
                <a:ea typeface="汉仪雅酷黑 65W" panose="020B0604020202020204" charset="-122"/>
              </a:rPr>
              <a:t>Java</a:t>
            </a:r>
            <a:r>
              <a:rPr lang="zh-CN" altLang="zh-CN" sz="1800" kern="100" dirty="0">
                <a:solidFill>
                  <a:srgbClr val="4D4D4D"/>
                </a:solidFill>
                <a:effectLst/>
                <a:latin typeface="汉仪雅酷黑 65W" panose="020B0604020202020204" charset="-122"/>
                <a:ea typeface="汉仪雅酷黑 65W" panose="020B0604020202020204" charset="-122"/>
                <a:cs typeface="Arial" panose="020B0604020202020204" pitchFamily="34" charset="0"/>
              </a:rPr>
              <a:t>语言中就是</a:t>
            </a:r>
            <a:r>
              <a:rPr lang="zh-CN" altLang="zh-CN" sz="1800" kern="100" dirty="0">
                <a:effectLst/>
                <a:latin typeface="汉仪雅酷黑 65W" panose="020B0604020202020204" charset="-122"/>
                <a:ea typeface="汉仪雅酷黑 65W" panose="020B0604020202020204" charset="-122"/>
              </a:rPr>
              <a:t>一方面这三个类都可以继承自行车类中封装的属性和方法，另一方面它们又具有自己的一些附加的属性和方法。每个类可以直接继承一个父类，每个父类具有若干个子类。</a:t>
            </a:r>
          </a:p>
          <a:p>
            <a:pPr indent="26670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4FAB663F-9AE0-72FE-244A-8873CD9EEDE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975609" y="3475673"/>
            <a:ext cx="3192780" cy="1897380"/>
          </a:xfrm>
          <a:prstGeom prst="rect">
            <a:avLst/>
          </a:prstGeom>
          <a:noFill/>
          <a:ln>
            <a:noFill/>
          </a:ln>
        </p:spPr>
      </p:pic>
      <p:sp>
        <p:nvSpPr>
          <p:cNvPr id="8" name="文本框 7">
            <a:extLst>
              <a:ext uri="{FF2B5EF4-FFF2-40B4-BE49-F238E27FC236}">
                <a16:creationId xmlns:a16="http://schemas.microsoft.com/office/drawing/2014/main" id="{292BBC7B-971B-2451-171C-4042082DD432}"/>
              </a:ext>
            </a:extLst>
          </p:cNvPr>
          <p:cNvSpPr txBox="1"/>
          <p:nvPr/>
        </p:nvSpPr>
        <p:spPr>
          <a:xfrm>
            <a:off x="3300411" y="5350431"/>
            <a:ext cx="2543175" cy="369332"/>
          </a:xfrm>
          <a:prstGeom prst="rect">
            <a:avLst/>
          </a:prstGeom>
          <a:noFill/>
        </p:spPr>
        <p:txBody>
          <a:bodyPr wrap="square" rtlCol="0">
            <a:spAutoFit/>
          </a:bodyPr>
          <a:lstStyle/>
          <a:p>
            <a:r>
              <a:rPr lang="zh-CN" altLang="en-US" dirty="0"/>
              <a:t>图</a:t>
            </a:r>
            <a:r>
              <a:rPr lang="en-US" altLang="zh-CN" dirty="0"/>
              <a:t>2.5 </a:t>
            </a:r>
            <a:r>
              <a:rPr lang="zh-CN" altLang="en-US" dirty="0"/>
              <a:t>类的继承图示</a:t>
            </a:r>
          </a:p>
        </p:txBody>
      </p:sp>
    </p:spTree>
    <p:extLst>
      <p:ext uri="{BB962C8B-B14F-4D97-AF65-F5344CB8AC3E}">
        <p14:creationId xmlns:p14="http://schemas.microsoft.com/office/powerpoint/2010/main" val="3577956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4.4</a:t>
            </a:r>
            <a:r>
              <a:rPr lang="zh-CN" altLang="en-US" dirty="0">
                <a:latin typeface="汉仪雅酷黑 65W" panose="020B0604020202020204" charset="-122"/>
                <a:ea typeface="汉仪雅酷黑 65W" panose="020B0604020202020204" charset="-122"/>
                <a:cs typeface="汉仪雅酷黑 65W" panose="020B0604020202020204" charset="-122"/>
              </a:rPr>
              <a:t> 多态性</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接口</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3693319"/>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接口是一系列常量和未实现的</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方法的声明。接口的作用主要是将若干个重要的抽象方法和常量封装在一起，从而实现面向对象编程的多态机制。</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接口的声明类似于</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类的声明：</a:t>
            </a:r>
            <a:endParaRPr lang="en-US" altLang="zh-CN" sz="1800" kern="100" dirty="0">
              <a:effectLst/>
              <a:latin typeface="汉仪雅酷黑 65W" panose="020B0604020202020204" charset="-122"/>
              <a:ea typeface="汉仪雅酷黑 65W" panose="020B0604020202020204" charset="-122"/>
            </a:endParaRPr>
          </a:p>
          <a:p>
            <a:pPr indent="266700" algn="ctr"/>
            <a:r>
              <a:rPr lang="en-US" altLang="zh-CN" sz="1800" kern="100" dirty="0">
                <a:solidFill>
                  <a:srgbClr val="000000"/>
                </a:solidFill>
                <a:effectLst/>
                <a:latin typeface="Times New Roman" panose="02020603050405020304" pitchFamily="18" charset="0"/>
                <a:ea typeface="宋体" panose="02010600030101010101" pitchFamily="2" charset="-122"/>
              </a:rPr>
              <a:t>Interface Declaration </a:t>
            </a:r>
            <a:r>
              <a:rPr lang="en-US" altLang="zh-CN" sz="1800" kern="100" dirty="0">
                <a:solidFill>
                  <a:srgbClr val="0066FF"/>
                </a:solidFill>
                <a:effectLst/>
                <a:latin typeface="Times New Roman" panose="02020603050405020304" pitchFamily="18" charset="0"/>
                <a:ea typeface="宋体" panose="02010600030101010101" pitchFamily="2" charset="-122"/>
              </a:rPr>
              <a:t>{</a:t>
            </a:r>
            <a:r>
              <a:rPr lang="en-US" altLang="zh-CN" sz="1800" kern="100" dirty="0" err="1">
                <a:solidFill>
                  <a:srgbClr val="000000"/>
                </a:solidFill>
                <a:effectLst/>
                <a:latin typeface="Times New Roman" panose="02020603050405020304" pitchFamily="18" charset="0"/>
                <a:ea typeface="宋体" panose="02010600030101010101" pitchFamily="2" charset="-122"/>
              </a:rPr>
              <a:t>interfaceBody</a:t>
            </a:r>
            <a:r>
              <a:rPr lang="en-US" altLang="zh-CN" sz="1800" kern="100" dirty="0">
                <a:solidFill>
                  <a:srgbClr val="000000"/>
                </a:solidFill>
                <a:effectLst/>
                <a:latin typeface="Times New Roman" panose="02020603050405020304" pitchFamily="18" charset="0"/>
                <a:ea typeface="宋体" panose="02010600030101010101" pitchFamily="2" charset="-122"/>
              </a:rPr>
              <a:t> }</a:t>
            </a:r>
          </a:p>
          <a:p>
            <a:pPr indent="266700" algn="just"/>
            <a:endParaRPr lang="en-US" altLang="zh-CN" sz="1800" kern="100" dirty="0">
              <a:effectLst/>
              <a:latin typeface="汉仪雅酷黑 65W" panose="020B0604020202020204" charset="-122"/>
              <a:ea typeface="汉仪雅酷黑 65W" panose="020B0604020202020204" charset="-122"/>
            </a:endParaRPr>
          </a:p>
          <a:p>
            <a:pPr indent="266700" algn="just"/>
            <a:r>
              <a:rPr lang="zh-CN" altLang="en-US" sz="1800" kern="100" dirty="0">
                <a:effectLst/>
                <a:latin typeface="汉仪雅酷黑 65W" panose="020B0604020202020204" charset="-122"/>
                <a:ea typeface="汉仪雅酷黑 65W" panose="020B0604020202020204" charset="-122"/>
              </a:rPr>
              <a:t>通过</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类来实现</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接口中声明的具体方法时，要具体实现接口所描述的所有方法的方法体。可以通过在类声明语句中用关键字 </a:t>
            </a:r>
            <a:r>
              <a:rPr lang="en-US" altLang="zh-CN" sz="1800" kern="100" dirty="0">
                <a:effectLst/>
                <a:latin typeface="汉仪雅酷黑 65W" panose="020B0604020202020204" charset="-122"/>
                <a:ea typeface="汉仪雅酷黑 65W" panose="020B0604020202020204" charset="-122"/>
              </a:rPr>
              <a:t>implements </a:t>
            </a:r>
            <a:r>
              <a:rPr lang="zh-CN" altLang="en-US" sz="1800" kern="100" dirty="0">
                <a:effectLst/>
                <a:latin typeface="汉仪雅酷黑 65W" panose="020B0604020202020204" charset="-122"/>
                <a:ea typeface="汉仪雅酷黑 65W" panose="020B0604020202020204" charset="-122"/>
              </a:rPr>
              <a:t>并加上接口列表来声明该类要实现的一个或多个接口。以下给出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类实现</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接口的示例： </a:t>
            </a:r>
          </a:p>
          <a:p>
            <a:pPr indent="266700" algn="ctr"/>
            <a:r>
              <a:rPr lang="zh-CN" altLang="en-US" kern="100" dirty="0">
                <a:solidFill>
                  <a:srgbClr val="000000"/>
                </a:solidFill>
                <a:latin typeface="Times New Roman" panose="02020603050405020304" pitchFamily="18" charset="0"/>
                <a:ea typeface="宋体" panose="02010600030101010101" pitchFamily="2" charset="-122"/>
              </a:rPr>
              <a:t> </a:t>
            </a:r>
            <a:r>
              <a:rPr lang="en-US" altLang="zh-CN" kern="100" dirty="0">
                <a:solidFill>
                  <a:srgbClr val="000000"/>
                </a:solidFill>
                <a:latin typeface="Times New Roman" panose="02020603050405020304" pitchFamily="18" charset="0"/>
                <a:ea typeface="宋体" panose="02010600030101010101" pitchFamily="2" charset="-122"/>
              </a:rPr>
              <a:t>class </a:t>
            </a:r>
            <a:r>
              <a:rPr lang="zh-CN" altLang="en-US" kern="100" dirty="0">
                <a:solidFill>
                  <a:srgbClr val="000000"/>
                </a:solidFill>
                <a:latin typeface="Times New Roman" panose="02020603050405020304" pitchFamily="18" charset="0"/>
                <a:ea typeface="宋体" panose="02010600030101010101" pitchFamily="2" charset="-122"/>
              </a:rPr>
              <a:t>类名 </a:t>
            </a:r>
            <a:r>
              <a:rPr lang="en-US" altLang="zh-CN" kern="100" dirty="0">
                <a:solidFill>
                  <a:srgbClr val="000000"/>
                </a:solidFill>
                <a:latin typeface="Times New Roman" panose="02020603050405020304" pitchFamily="18" charset="0"/>
                <a:ea typeface="宋体" panose="02010600030101010101" pitchFamily="2" charset="-122"/>
              </a:rPr>
              <a:t>implements </a:t>
            </a:r>
            <a:r>
              <a:rPr lang="zh-CN" altLang="en-US" kern="100" dirty="0">
                <a:solidFill>
                  <a:srgbClr val="000000"/>
                </a:solidFill>
                <a:latin typeface="Times New Roman" panose="02020603050405020304" pitchFamily="18" charset="0"/>
                <a:ea typeface="宋体" panose="02010600030101010101" pitchFamily="2" charset="-122"/>
              </a:rPr>
              <a:t>接口名列表</a:t>
            </a:r>
            <a:r>
              <a:rPr lang="en-US" altLang="zh-CN" kern="100" dirty="0">
                <a:solidFill>
                  <a:srgbClr val="000000"/>
                </a:solidFill>
                <a:latin typeface="Times New Roman" panose="02020603050405020304" pitchFamily="18" charset="0"/>
                <a:ea typeface="宋体" panose="02010600030101010101" pitchFamily="2" charset="-122"/>
              </a:rPr>
              <a:t>{</a:t>
            </a:r>
          </a:p>
          <a:p>
            <a:pPr indent="266700" algn="ctr"/>
            <a:r>
              <a:rPr lang="en-US" altLang="zh-CN" kern="100" dirty="0">
                <a:solidFill>
                  <a:srgbClr val="000000"/>
                </a:solidFill>
                <a:latin typeface="Times New Roman" panose="02020603050405020304" pitchFamily="18" charset="0"/>
                <a:ea typeface="宋体" panose="02010600030101010101" pitchFamily="2" charset="-122"/>
              </a:rPr>
              <a:t>… …</a:t>
            </a:r>
          </a:p>
          <a:p>
            <a:pPr indent="266700"/>
            <a:r>
              <a:rPr lang="en-US" altLang="zh-CN" kern="100" dirty="0">
                <a:solidFill>
                  <a:srgbClr val="000000"/>
                </a:solidFill>
                <a:latin typeface="Times New Roman" panose="02020603050405020304" pitchFamily="18" charset="0"/>
                <a:ea typeface="宋体" panose="02010600030101010101" pitchFamily="2" charset="-122"/>
              </a:rPr>
              <a:t> 			}</a:t>
            </a:r>
          </a:p>
          <a:p>
            <a:pPr indent="266700" algn="just"/>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9154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包与类路径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4247317"/>
          </a:xfrm>
          <a:prstGeom prst="rect">
            <a:avLst/>
          </a:prstGeom>
          <a:noFill/>
        </p:spPr>
        <p:txBody>
          <a:bodyPr wrap="square" rtlCol="0">
            <a:spAutoFit/>
          </a:bodyPr>
          <a:lstStyle/>
          <a:p>
            <a:pPr indent="26670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包的概念与函数库的概念类似。包是“类”和“接口”的集合。创建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包需要首先把属于包的所有的类置于当前目录的一个子目录下，将子目录命名为包的名字（称为类路径如：</a:t>
            </a:r>
            <a:r>
              <a:rPr lang="en-US" altLang="zh-CN" sz="1800" kern="100" dirty="0" err="1">
                <a:effectLst/>
                <a:latin typeface="汉仪雅酷黑 65W" panose="020B0604020202020204" charset="-122"/>
                <a:ea typeface="汉仪雅酷黑 65W" panose="020B0604020202020204" charset="-122"/>
              </a:rPr>
              <a:t>packagename</a:t>
            </a:r>
            <a:r>
              <a:rPr lang="zh-CN" altLang="en-US" sz="1800" kern="100" dirty="0">
                <a:effectLst/>
                <a:latin typeface="汉仪雅酷黑 65W" panose="020B0604020202020204" charset="-122"/>
                <a:ea typeface="汉仪雅酷黑 65W" panose="020B0604020202020204" charset="-122"/>
              </a:rPr>
              <a:t>）。子目录下每个包源文件的首行应为：</a:t>
            </a:r>
          </a:p>
          <a:p>
            <a:pPr indent="266700" algn="just"/>
            <a:r>
              <a:rPr lang="zh-CN" altLang="en-US" sz="1800" kern="100" dirty="0">
                <a:effectLst/>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package </a:t>
            </a:r>
            <a:r>
              <a:rPr lang="en-US" altLang="zh-CN" sz="1800" kern="100" dirty="0" err="1">
                <a:effectLst/>
                <a:latin typeface="汉仪雅酷黑 65W" panose="020B0604020202020204" charset="-122"/>
                <a:ea typeface="汉仪雅酷黑 65W" panose="020B0604020202020204" charset="-122"/>
              </a:rPr>
              <a:t>packagename</a:t>
            </a:r>
            <a:r>
              <a:rPr lang="zh-CN" altLang="en-US" sz="1800" kern="100" dirty="0">
                <a:effectLst/>
                <a:latin typeface="汉仪雅酷黑 65W" panose="020B0604020202020204" charset="-122"/>
                <a:ea typeface="汉仪雅酷黑 65W" panose="020B0604020202020204" charset="-122"/>
              </a:rPr>
              <a:t>；</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en-US" sz="1800" kern="100" dirty="0">
                <a:effectLst/>
                <a:latin typeface="汉仪雅酷黑 65W" panose="020B0604020202020204" charset="-122"/>
                <a:ea typeface="汉仪雅酷黑 65W" panose="020B0604020202020204" charset="-122"/>
              </a:rPr>
              <a:t>在当前目录中的源程序想引入包中的类</a:t>
            </a:r>
            <a:r>
              <a:rPr lang="en-US" altLang="zh-CN" sz="1800" kern="100" dirty="0" err="1">
                <a:effectLst/>
                <a:latin typeface="汉仪雅酷黑 65W" panose="020B0604020202020204" charset="-122"/>
                <a:ea typeface="汉仪雅酷黑 65W" panose="020B0604020202020204" charset="-122"/>
              </a:rPr>
              <a:t>ClassName</a:t>
            </a:r>
            <a:r>
              <a:rPr lang="zh-CN" altLang="en-US" sz="1800" kern="100" dirty="0">
                <a:effectLst/>
                <a:latin typeface="汉仪雅酷黑 65W" panose="020B0604020202020204" charset="-122"/>
                <a:ea typeface="汉仪雅酷黑 65W" panose="020B0604020202020204" charset="-122"/>
              </a:rPr>
              <a:t>，可以使用以下两种方式：</a:t>
            </a:r>
          </a:p>
          <a:p>
            <a:pPr indent="266700" algn="just"/>
            <a:r>
              <a:rPr lang="zh-CN" altLang="en-US" sz="1800" kern="100" dirty="0">
                <a:effectLst/>
                <a:latin typeface="汉仪雅酷黑 65W" panose="020B0604020202020204" charset="-122"/>
                <a:ea typeface="汉仪雅酷黑 65W" panose="020B0604020202020204" charset="-122"/>
              </a:rPr>
              <a:t> </a:t>
            </a:r>
            <a:r>
              <a:rPr lang="en-US" altLang="zh-CN" sz="1800" kern="100" dirty="0">
                <a:effectLst/>
                <a:latin typeface="汉仪雅酷黑 65W" panose="020B0604020202020204" charset="-122"/>
                <a:ea typeface="汉仪雅酷黑 65W" panose="020B0604020202020204" charset="-122"/>
              </a:rPr>
              <a:t>import </a:t>
            </a:r>
            <a:r>
              <a:rPr lang="en-US" altLang="zh-CN" sz="1800" kern="100" dirty="0" err="1">
                <a:effectLst/>
                <a:latin typeface="汉仪雅酷黑 65W" panose="020B0604020202020204" charset="-122"/>
                <a:ea typeface="汉仪雅酷黑 65W" panose="020B0604020202020204" charset="-122"/>
              </a:rPr>
              <a:t>packagename.ClassName</a:t>
            </a:r>
            <a:r>
              <a:rPr lang="en-US" altLang="zh-CN" sz="1800" kern="100" dirty="0">
                <a:effectLst/>
                <a:latin typeface="汉仪雅酷黑 65W" panose="020B0604020202020204" charset="-122"/>
                <a:ea typeface="汉仪雅酷黑 65W" panose="020B0604020202020204" charset="-122"/>
              </a:rPr>
              <a:t>;</a:t>
            </a:r>
          </a:p>
          <a:p>
            <a:pPr indent="266700" algn="just"/>
            <a:r>
              <a:rPr lang="en-US" altLang="zh-CN" sz="1800" kern="100" dirty="0">
                <a:effectLst/>
                <a:latin typeface="汉仪雅酷黑 65W" panose="020B0604020202020204" charset="-122"/>
                <a:ea typeface="汉仪雅酷黑 65W" panose="020B0604020202020204" charset="-122"/>
              </a:rPr>
              <a:t> import </a:t>
            </a:r>
            <a:r>
              <a:rPr lang="en-US" altLang="zh-CN" sz="1800" kern="100" dirty="0" err="1">
                <a:effectLst/>
                <a:latin typeface="汉仪雅酷黑 65W" panose="020B0604020202020204" charset="-122"/>
                <a:ea typeface="汉仪雅酷黑 65W" panose="020B0604020202020204" charset="-122"/>
              </a:rPr>
              <a:t>packagename</a:t>
            </a:r>
            <a:r>
              <a:rPr lang="en-US" altLang="zh-CN" sz="1800" kern="100" dirty="0">
                <a:effectLst/>
                <a:latin typeface="汉仪雅酷黑 65W" panose="020B0604020202020204" charset="-122"/>
                <a:ea typeface="汉仪雅酷黑 65W" panose="020B0604020202020204" charset="-122"/>
              </a:rPr>
              <a:t>.*;  </a:t>
            </a:r>
            <a:r>
              <a:rPr lang="zh-CN" altLang="en-US" sz="1800" kern="100" dirty="0">
                <a:effectLst/>
                <a:latin typeface="汉仪雅酷黑 65W" panose="020B0604020202020204" charset="-122"/>
                <a:ea typeface="汉仪雅酷黑 65W" panose="020B0604020202020204" charset="-122"/>
              </a:rPr>
              <a:t>（*表示包的所有类）</a:t>
            </a:r>
          </a:p>
          <a:p>
            <a:pPr indent="266700" algn="just"/>
            <a:r>
              <a:rPr lang="zh-CN" altLang="en-US" sz="1800" kern="100" dirty="0">
                <a:effectLst/>
                <a:latin typeface="汉仪雅酷黑 65W" panose="020B0604020202020204" charset="-122"/>
                <a:ea typeface="汉仪雅酷黑 65W" panose="020B0604020202020204" charset="-122"/>
              </a:rPr>
              <a:t>该语句的位置在包的声明语句之后和类定义语句之前。它的作用是告诉</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编译器指定的包中的类在本程序中可用。通过这样的方法传达给</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编译器指定的类在本程序中可用。否则</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编译器只会在当前目录中查找需要的类或者在</a:t>
            </a:r>
            <a:r>
              <a:rPr lang="en-US" altLang="zh-CN" sz="1800" kern="100" dirty="0" err="1">
                <a:effectLst/>
                <a:latin typeface="汉仪雅酷黑 65W" panose="020B0604020202020204" charset="-122"/>
                <a:ea typeface="汉仪雅酷黑 65W" panose="020B0604020202020204" charset="-122"/>
              </a:rPr>
              <a:t>Classpath</a:t>
            </a:r>
            <a:r>
              <a:rPr lang="zh-CN" altLang="en-US" sz="1800" kern="100" dirty="0">
                <a:effectLst/>
                <a:latin typeface="汉仪雅酷黑 65W" panose="020B0604020202020204" charset="-122"/>
                <a:ea typeface="汉仪雅酷黑 65W" panose="020B0604020202020204" charset="-122"/>
              </a:rPr>
              <a:t>所设置的路径下查找类。</a:t>
            </a:r>
            <a:r>
              <a:rPr lang="en-US" altLang="zh-CN" sz="1800" kern="100" dirty="0" err="1">
                <a:effectLst/>
                <a:latin typeface="汉仪雅酷黑 65W" panose="020B0604020202020204" charset="-122"/>
                <a:ea typeface="汉仪雅酷黑 65W" panose="020B0604020202020204" charset="-122"/>
              </a:rPr>
              <a:t>Classpath</a:t>
            </a:r>
            <a:r>
              <a:rPr lang="zh-CN" altLang="en-US" sz="1800" kern="100" dirty="0">
                <a:effectLst/>
                <a:latin typeface="汉仪雅酷黑 65W" panose="020B0604020202020204" charset="-122"/>
                <a:ea typeface="汉仪雅酷黑 65W" panose="020B0604020202020204" charset="-122"/>
              </a:rPr>
              <a:t>设置即类路径设置，其作用是定义搜索的起始位置。</a:t>
            </a:r>
            <a:endParaRPr lang="en-US" altLang="zh-CN" sz="1800" kern="100" dirty="0">
              <a:effectLst/>
              <a:latin typeface="汉仪雅酷黑 65W" panose="020B0604020202020204" charset="-122"/>
              <a:ea typeface="汉仪雅酷黑 65W" panose="020B0604020202020204" charset="-122"/>
            </a:endParaRPr>
          </a:p>
          <a:p>
            <a:pPr indent="266700" algn="just"/>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zh-CN"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31194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包与类路径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3970318"/>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例</a:t>
            </a:r>
            <a:r>
              <a:rPr lang="en-US" altLang="zh-CN" sz="1800" b="1" kern="100" dirty="0">
                <a:effectLst/>
                <a:latin typeface="Times New Roman" panose="02020603050405020304" pitchFamily="18" charset="0"/>
                <a:ea typeface="宋体" panose="02010600030101010101" pitchFamily="2" charset="-122"/>
              </a:rPr>
              <a:t>2.6]</a:t>
            </a:r>
            <a:r>
              <a:rPr lang="zh-CN" altLang="en-US" sz="1800" kern="100" dirty="0">
                <a:effectLst/>
                <a:latin typeface="宋体" panose="02010600030101010101" pitchFamily="2" charset="-122"/>
                <a:ea typeface="宋体" panose="02010600030101010101" pitchFamily="2" charset="-122"/>
              </a:rPr>
              <a:t>定义属于</a:t>
            </a:r>
            <a:r>
              <a:rPr lang="en-US" altLang="zh-CN" sz="1800" kern="100" dirty="0">
                <a:effectLst/>
                <a:latin typeface="宋体" panose="02010600030101010101" pitchFamily="2" charset="-122"/>
                <a:ea typeface="宋体" panose="02010600030101010101" pitchFamily="2" charset="-122"/>
              </a:rPr>
              <a:t>chapter2</a:t>
            </a:r>
            <a:r>
              <a:rPr lang="zh-CN" altLang="en-US" sz="1800" kern="100" dirty="0">
                <a:effectLst/>
                <a:latin typeface="宋体" panose="02010600030101010101" pitchFamily="2" charset="-122"/>
                <a:ea typeface="宋体" panose="02010600030101010101" pitchFamily="2" charset="-122"/>
              </a:rPr>
              <a:t>包的类</a:t>
            </a:r>
            <a:r>
              <a:rPr lang="en-US" altLang="zh-CN" sz="1800" kern="100" dirty="0">
                <a:effectLst/>
                <a:latin typeface="宋体" panose="02010600030101010101" pitchFamily="2" charset="-122"/>
                <a:ea typeface="宋体" panose="02010600030101010101" pitchFamily="2" charset="-122"/>
              </a:rPr>
              <a:t>X1</a:t>
            </a:r>
            <a:r>
              <a:rPr lang="zh-CN" altLang="en-US" sz="1800" kern="100" dirty="0">
                <a:effectLst/>
                <a:latin typeface="宋体" panose="02010600030101010101" pitchFamily="2" charset="-122"/>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导入包并调用包中的方法</a:t>
            </a:r>
          </a:p>
          <a:p>
            <a:pPr indent="266700" algn="just"/>
            <a:r>
              <a:rPr lang="en-US" altLang="zh-CN" sz="1800" kern="100" dirty="0">
                <a:effectLst/>
                <a:latin typeface="Times New Roman" panose="02020603050405020304" pitchFamily="18" charset="0"/>
                <a:ea typeface="宋体" panose="02010600030101010101" pitchFamily="2" charset="-122"/>
              </a:rPr>
              <a:t>package chapter2;</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public class X1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int </a:t>
            </a:r>
            <a:r>
              <a:rPr lang="en-US" altLang="zh-CN" sz="1800" kern="100" dirty="0" err="1">
                <a:effectLst/>
                <a:latin typeface="Times New Roman" panose="02020603050405020304" pitchFamily="18" charset="0"/>
                <a:ea typeface="宋体" panose="02010600030101010101" pitchFamily="2" charset="-122"/>
              </a:rPr>
              <a:t>x,y</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public X1(int </a:t>
            </a:r>
            <a:r>
              <a:rPr lang="en-US" altLang="zh-CN" sz="1800" kern="100" dirty="0" err="1">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int j)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this.x</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this.y</a:t>
            </a:r>
            <a:r>
              <a:rPr lang="en-US" altLang="zh-CN" sz="1800" kern="100" dirty="0">
                <a:effectLst/>
                <a:latin typeface="Times New Roman" panose="02020603050405020304" pitchFamily="18" charset="0"/>
                <a:ea typeface="宋体" panose="02010600030101010101" pitchFamily="2" charset="-122"/>
              </a:rPr>
              <a:t>=j;</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System.out.println</a:t>
            </a:r>
            <a:r>
              <a:rPr lang="en-US" altLang="zh-CN" sz="1800" kern="100" dirty="0">
                <a:effectLst/>
                <a:latin typeface="Times New Roman" panose="02020603050405020304" pitchFamily="18" charset="0"/>
                <a:ea typeface="宋体" panose="02010600030101010101" pitchFamily="2" charset="-122"/>
              </a:rPr>
              <a:t>("x=" + x +"\</a:t>
            </a:r>
            <a:r>
              <a:rPr lang="en-US" altLang="zh-CN" sz="1800" kern="100" dirty="0" err="1">
                <a:effectLst/>
                <a:latin typeface="Times New Roman" panose="02020603050405020304" pitchFamily="18" charset="0"/>
                <a:ea typeface="宋体" panose="02010600030101010101" pitchFamily="2" charset="-122"/>
              </a:rPr>
              <a:t>n"+"y</a:t>
            </a:r>
            <a:r>
              <a:rPr lang="en-US" altLang="zh-CN" sz="1800" kern="100" dirty="0">
                <a:effectLst/>
                <a:latin typeface="Times New Roman" panose="02020603050405020304" pitchFamily="18" charset="0"/>
                <a:ea typeface="宋体" panose="02010600030101010101" pitchFamily="2" charset="-122"/>
              </a:rPr>
              <a:t>="+y);</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public void show()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System.out.println</a:t>
            </a:r>
            <a:r>
              <a:rPr lang="en-US" altLang="zh-CN" sz="1800" kern="100" dirty="0">
                <a:effectLst/>
                <a:latin typeface="Times New Roman" panose="02020603050405020304" pitchFamily="18" charset="0"/>
                <a:ea typeface="宋体" panose="02010600030101010101" pitchFamily="2" charset="-122"/>
              </a:rPr>
              <a:t>("This class is  X1");</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2209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包与类路径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3970318"/>
          </a:xfrm>
          <a:prstGeom prst="rect">
            <a:avLst/>
          </a:prstGeom>
          <a:noFill/>
        </p:spPr>
        <p:txBody>
          <a:bodyPr wrap="square" rtlCol="0">
            <a:spAutoFit/>
          </a:bodyPr>
          <a:lstStyle/>
          <a:p>
            <a:pPr indent="266700" algn="just"/>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例</a:t>
            </a:r>
            <a:r>
              <a:rPr lang="en-US" altLang="zh-CN" sz="1800" b="1" kern="100" dirty="0">
                <a:effectLst/>
                <a:latin typeface="Times New Roman" panose="02020603050405020304" pitchFamily="18" charset="0"/>
                <a:ea typeface="宋体" panose="02010600030101010101" pitchFamily="2" charset="-122"/>
              </a:rPr>
              <a:t>2.6]</a:t>
            </a:r>
            <a:r>
              <a:rPr lang="zh-CN" altLang="zh-CN" sz="1800" kern="100" dirty="0">
                <a:effectLst/>
                <a:latin typeface="Times New Roman" panose="02020603050405020304" pitchFamily="18" charset="0"/>
                <a:ea typeface="宋体" panose="02010600030101010101" pitchFamily="2" charset="-122"/>
              </a:rPr>
              <a:t>定义属于</a:t>
            </a:r>
            <a:r>
              <a:rPr lang="en-US" altLang="zh-CN" sz="1800" kern="100" dirty="0">
                <a:effectLst/>
                <a:latin typeface="Times New Roman" panose="02020603050405020304" pitchFamily="18" charset="0"/>
                <a:ea typeface="宋体" panose="02010600030101010101" pitchFamily="2" charset="-122"/>
              </a:rPr>
              <a:t>chapter2</a:t>
            </a:r>
            <a:r>
              <a:rPr lang="zh-CN" altLang="zh-CN" sz="1800" kern="100" dirty="0">
                <a:effectLst/>
                <a:latin typeface="Times New Roman" panose="02020603050405020304" pitchFamily="18" charset="0"/>
                <a:ea typeface="宋体" panose="02010600030101010101" pitchFamily="2" charset="-122"/>
              </a:rPr>
              <a:t>包的类</a:t>
            </a:r>
            <a:r>
              <a:rPr lang="en-US" altLang="zh-CN" sz="1800" kern="100" dirty="0">
                <a:effectLst/>
                <a:latin typeface="Times New Roman" panose="02020603050405020304" pitchFamily="18" charset="0"/>
                <a:ea typeface="宋体" panose="02010600030101010101" pitchFamily="2" charset="-122"/>
              </a:rPr>
              <a:t>X2</a:t>
            </a:r>
            <a:r>
              <a:rPr lang="zh-CN" altLang="zh-CN" sz="1800" kern="100" dirty="0">
                <a:effectLst/>
                <a:latin typeface="Times New Roman" panose="02020603050405020304" pitchFamily="18" charset="0"/>
                <a:ea typeface="宋体" panose="02010600030101010101" pitchFamily="2" charset="-122"/>
              </a:rPr>
              <a:t>，类</a:t>
            </a:r>
            <a:r>
              <a:rPr lang="en-US" altLang="zh-CN" sz="1800" kern="100" dirty="0">
                <a:effectLst/>
                <a:latin typeface="Times New Roman" panose="02020603050405020304" pitchFamily="18" charset="0"/>
                <a:ea typeface="宋体" panose="02010600030101010101" pitchFamily="2" charset="-122"/>
              </a:rPr>
              <a:t>X2</a:t>
            </a:r>
            <a:r>
              <a:rPr lang="zh-CN" altLang="zh-CN" sz="1800" kern="100" dirty="0">
                <a:effectLst/>
                <a:latin typeface="Times New Roman" panose="02020603050405020304" pitchFamily="18" charset="0"/>
                <a:ea typeface="宋体" panose="02010600030101010101" pitchFamily="2" charset="-122"/>
              </a:rPr>
              <a:t>的代码如下所示：</a:t>
            </a:r>
          </a:p>
          <a:p>
            <a:pPr indent="266700" algn="just"/>
            <a:r>
              <a:rPr lang="en-US" altLang="zh-CN" sz="1800" kern="100" dirty="0">
                <a:effectLst/>
                <a:latin typeface="Times New Roman" panose="02020603050405020304" pitchFamily="18" charset="0"/>
                <a:ea typeface="宋体" panose="02010600030101010101" pitchFamily="2" charset="-122"/>
              </a:rPr>
              <a:t>package chapter2;</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public class X2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int m, n;</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public X2(int </a:t>
            </a:r>
            <a:r>
              <a:rPr lang="en-US" altLang="zh-CN" sz="1800" kern="100" dirty="0" err="1">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 int j)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this.m</a:t>
            </a:r>
            <a:r>
              <a:rPr lang="en-US" altLang="zh-CN" sz="1800" kern="100" dirty="0">
                <a:effectLst/>
                <a:latin typeface="Times New Roman" panose="02020603050405020304" pitchFamily="18" charset="0"/>
                <a:ea typeface="宋体" panose="02010600030101010101" pitchFamily="2" charset="-122"/>
              </a:rPr>
              <a:t> = </a:t>
            </a:r>
            <a:r>
              <a:rPr lang="en-US" altLang="zh-CN" sz="1800" kern="100" dirty="0" err="1">
                <a:effectLst/>
                <a:latin typeface="Times New Roman" panose="02020603050405020304" pitchFamily="18" charset="0"/>
                <a:ea typeface="宋体" panose="02010600030101010101" pitchFamily="2" charset="-122"/>
              </a:rPr>
              <a:t>i</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this.n</a:t>
            </a:r>
            <a:r>
              <a:rPr lang="en-US" altLang="zh-CN" sz="1800" kern="100" dirty="0">
                <a:effectLst/>
                <a:latin typeface="Times New Roman" panose="02020603050405020304" pitchFamily="18" charset="0"/>
                <a:ea typeface="宋体" panose="02010600030101010101" pitchFamily="2" charset="-122"/>
              </a:rPr>
              <a:t> = j;</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System.out.println</a:t>
            </a:r>
            <a:r>
              <a:rPr lang="en-US" altLang="zh-CN" sz="1800" kern="100" dirty="0">
                <a:effectLst/>
                <a:latin typeface="Times New Roman" panose="02020603050405020304" pitchFamily="18" charset="0"/>
                <a:ea typeface="宋体" panose="02010600030101010101" pitchFamily="2" charset="-122"/>
              </a:rPr>
              <a:t>("m=" + m + "\n" + "n=" + n);</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public void show()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System.out.println</a:t>
            </a:r>
            <a:r>
              <a:rPr lang="en-US" altLang="zh-CN" sz="1800" kern="100" dirty="0">
                <a:effectLst/>
                <a:latin typeface="Times New Roman" panose="02020603050405020304" pitchFamily="18" charset="0"/>
                <a:ea typeface="宋体" panose="02010600030101010101" pitchFamily="2" charset="-122"/>
              </a:rPr>
              <a:t>("This class is X2");</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29185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795542"/>
            <a:ext cx="8272463" cy="3970318"/>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3.</a:t>
            </a:r>
            <a:r>
              <a:rPr lang="zh-CN" altLang="en-US" dirty="0">
                <a:latin typeface="汉仪雅酷黑 65W" panose="020B0604020202020204" charset="-122"/>
                <a:ea typeface="汉仪雅酷黑 65W" panose="020B0604020202020204" charset="-122"/>
              </a:rPr>
              <a:t>分布式特性：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是一种广泛应用于分布式系统的编程语言。其强大的网络应用编程接口（</a:t>
            </a:r>
            <a:r>
              <a:rPr lang="en-US" altLang="zh-CN" dirty="0">
                <a:latin typeface="汉仪雅酷黑 65W" panose="020B0604020202020204" charset="-122"/>
                <a:ea typeface="汉仪雅酷黑 65W" panose="020B0604020202020204" charset="-122"/>
              </a:rPr>
              <a:t>API</a:t>
            </a:r>
            <a:r>
              <a:rPr lang="zh-CN" altLang="en-US" dirty="0">
                <a:latin typeface="汉仪雅酷黑 65W" panose="020B0604020202020204" charset="-122"/>
                <a:ea typeface="汉仪雅酷黑 65W" panose="020B0604020202020204" charset="-122"/>
              </a:rPr>
              <a:t>）为开发</a:t>
            </a:r>
            <a:r>
              <a:rPr lang="en-US" altLang="zh-CN" dirty="0">
                <a:latin typeface="汉仪雅酷黑 65W" panose="020B0604020202020204" charset="-122"/>
                <a:ea typeface="汉仪雅酷黑 65W" panose="020B0604020202020204" charset="-122"/>
              </a:rPr>
              <a:t>Internet</a:t>
            </a:r>
            <a:r>
              <a:rPr lang="zh-CN" altLang="en-US" dirty="0">
                <a:latin typeface="汉仪雅酷黑 65W" panose="020B0604020202020204" charset="-122"/>
                <a:ea typeface="汉仪雅酷黑 65W" panose="020B0604020202020204" charset="-122"/>
              </a:rPr>
              <a:t>应用提供了强有力的支持。</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的网络应用编程接口可以作为网络应用开发的基本工具。此外，</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a:t>
            </a:r>
            <a:r>
              <a:rPr lang="en-US" altLang="zh-CN" dirty="0">
                <a:latin typeface="汉仪雅酷黑 65W" panose="020B0604020202020204" charset="-122"/>
                <a:ea typeface="汉仪雅酷黑 65W" panose="020B0604020202020204" charset="-122"/>
              </a:rPr>
              <a:t>RMI</a:t>
            </a:r>
            <a:r>
              <a:rPr lang="zh-CN" altLang="en-US" dirty="0">
                <a:latin typeface="汉仪雅酷黑 65W" panose="020B0604020202020204" charset="-122"/>
                <a:ea typeface="汉仪雅酷黑 65W" panose="020B0604020202020204" charset="-122"/>
              </a:rPr>
              <a:t>（远程方法激活）机制也是开发分布式应用的重要手段。通过</a:t>
            </a:r>
            <a:r>
              <a:rPr lang="en-US" altLang="zh-CN" dirty="0">
                <a:latin typeface="汉仪雅酷黑 65W" panose="020B0604020202020204" charset="-122"/>
                <a:ea typeface="汉仪雅酷黑 65W" panose="020B0604020202020204" charset="-122"/>
              </a:rPr>
              <a:t>RMI</a:t>
            </a:r>
            <a:r>
              <a:rPr lang="zh-CN" altLang="en-US" dirty="0">
                <a:latin typeface="汉仪雅酷黑 65W" panose="020B0604020202020204" charset="-122"/>
                <a:ea typeface="汉仪雅酷黑 65W" panose="020B0604020202020204" charset="-122"/>
              </a:rPr>
              <a:t>机制，</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程序可以在不同的机器上运行，并且能够相互通信和协作，实现真正意义上的分布式应用。因此，利用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来开发分布式的网络程序已成为</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编程的一个重要应用领域。</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4.</a:t>
            </a:r>
            <a:r>
              <a:rPr lang="zh-CN" altLang="en-US" dirty="0">
                <a:latin typeface="汉仪雅酷黑 65W" panose="020B0604020202020204" charset="-122"/>
                <a:ea typeface="汉仪雅酷黑 65W" panose="020B0604020202020204" charset="-122"/>
              </a:rPr>
              <a:t>健壮性：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的强类型机制会在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程序编译时对变量的类型进行检查，确保变量的类型与其所要执行的操作相匹配，从而避免了由于类型不匹配而引起的运行时错误。</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的异常处理机制使得程序在出现异常时能够及时捕获并进行处理，从而保证程序的正常运行。而垃圾自动回收机制可以自动回收不再使用的内存空间，避免了内存泄漏和内存溢出的问题。</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不支持指针的直接操作，而是采用引用的方式来处理对象。</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的安全检查机制可以在程序运行时对代码进行安全检查，避免了程序被恶意攻击或者非法访问的可能性。</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12972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包与类路径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3970318"/>
          </a:xfrm>
          <a:prstGeom prst="rect">
            <a:avLst/>
          </a:prstGeom>
          <a:noFill/>
        </p:spPr>
        <p:txBody>
          <a:bodyPr wrap="square" rtlCol="0">
            <a:spAutoFit/>
          </a:bodyPr>
          <a:lstStyle/>
          <a:p>
            <a:pPr indent="266700" algn="just"/>
            <a:r>
              <a:rPr lang="en-US" altLang="zh-CN" sz="1800" b="1" kern="100" dirty="0">
                <a:effectLst/>
                <a:latin typeface="Times New Roman" panose="02020603050405020304" pitchFamily="18" charset="0"/>
                <a:ea typeface="宋体" panose="02010600030101010101" pitchFamily="2" charset="-122"/>
              </a:rPr>
              <a:t>[</a:t>
            </a:r>
            <a:r>
              <a:rPr lang="zh-CN" altLang="zh-CN" sz="1800" b="1" kern="100" dirty="0">
                <a:effectLst/>
                <a:latin typeface="Times New Roman" panose="02020603050405020304" pitchFamily="18" charset="0"/>
                <a:ea typeface="宋体" panose="02010600030101010101" pitchFamily="2" charset="-122"/>
              </a:rPr>
              <a:t>例</a:t>
            </a:r>
            <a:r>
              <a:rPr lang="en-US" altLang="zh-CN" sz="1800" b="1" kern="100" dirty="0">
                <a:effectLst/>
                <a:latin typeface="Times New Roman" panose="02020603050405020304" pitchFamily="18" charset="0"/>
                <a:ea typeface="宋体" panose="02010600030101010101" pitchFamily="2" charset="-122"/>
              </a:rPr>
              <a:t>2.6]</a:t>
            </a:r>
            <a:r>
              <a:rPr lang="zh-CN" altLang="zh-CN" sz="1800" kern="100" dirty="0">
                <a:effectLst/>
                <a:latin typeface="Times New Roman" panose="02020603050405020304" pitchFamily="18" charset="0"/>
                <a:ea typeface="宋体" panose="02010600030101010101" pitchFamily="2" charset="-122"/>
              </a:rPr>
              <a:t>将属于</a:t>
            </a:r>
            <a:r>
              <a:rPr lang="en-US" altLang="zh-CN" sz="1800" kern="100" dirty="0">
                <a:effectLst/>
                <a:latin typeface="Times New Roman" panose="02020603050405020304" pitchFamily="18" charset="0"/>
                <a:ea typeface="宋体" panose="02010600030101010101" pitchFamily="2" charset="-122"/>
              </a:rPr>
              <a:t>chapter2</a:t>
            </a:r>
            <a:r>
              <a:rPr lang="zh-CN" altLang="zh-CN" sz="1800" kern="100" dirty="0">
                <a:effectLst/>
                <a:latin typeface="Times New Roman" panose="02020603050405020304" pitchFamily="18" charset="0"/>
                <a:ea typeface="宋体" panose="02010600030101010101" pitchFamily="2" charset="-122"/>
              </a:rPr>
              <a:t>包的类</a:t>
            </a:r>
            <a:r>
              <a:rPr lang="en-US" altLang="zh-CN" sz="1800" kern="100" dirty="0">
                <a:effectLst/>
                <a:latin typeface="Times New Roman" panose="02020603050405020304" pitchFamily="18" charset="0"/>
                <a:ea typeface="宋体" panose="02010600030101010101" pitchFamily="2" charset="-122"/>
              </a:rPr>
              <a:t>X1</a:t>
            </a:r>
            <a:r>
              <a:rPr lang="zh-CN" altLang="zh-CN" sz="1800" kern="100" dirty="0">
                <a:effectLst/>
                <a:latin typeface="Times New Roman" panose="02020603050405020304" pitchFamily="18" charset="0"/>
                <a:ea typeface="宋体" panose="02010600030101010101" pitchFamily="2" charset="-122"/>
              </a:rPr>
              <a:t>和</a:t>
            </a:r>
            <a:r>
              <a:rPr lang="en-US" altLang="zh-CN" sz="1800" kern="100" dirty="0">
                <a:effectLst/>
                <a:latin typeface="Times New Roman" panose="02020603050405020304" pitchFamily="18" charset="0"/>
                <a:ea typeface="宋体" panose="02010600030101010101" pitchFamily="2" charset="-122"/>
              </a:rPr>
              <a:t>X2</a:t>
            </a:r>
            <a:r>
              <a:rPr lang="zh-CN" altLang="zh-CN" sz="1800" kern="100" dirty="0">
                <a:effectLst/>
                <a:latin typeface="Times New Roman" panose="02020603050405020304" pitchFamily="18" charset="0"/>
                <a:ea typeface="宋体" panose="02010600030101010101" pitchFamily="2" charset="-122"/>
              </a:rPr>
              <a:t>（源文件）放在</a:t>
            </a:r>
            <a:r>
              <a:rPr lang="en-US" altLang="zh-CN" sz="1800" kern="100" dirty="0">
                <a:effectLst/>
                <a:latin typeface="Times New Roman" panose="02020603050405020304" pitchFamily="18" charset="0"/>
                <a:ea typeface="宋体" panose="02010600030101010101" pitchFamily="2" charset="-122"/>
              </a:rPr>
              <a:t>chapter2</a:t>
            </a:r>
            <a:r>
              <a:rPr lang="zh-CN" altLang="zh-CN" sz="1800" kern="100" dirty="0">
                <a:effectLst/>
                <a:latin typeface="Times New Roman" panose="02020603050405020304" pitchFamily="18" charset="0"/>
                <a:ea typeface="宋体" panose="02010600030101010101" pitchFamily="2" charset="-122"/>
              </a:rPr>
              <a:t>包中，在父级目录中创建另外一个</a:t>
            </a:r>
            <a:r>
              <a:rPr lang="en-US" altLang="zh-CN" sz="1800" kern="100" dirty="0">
                <a:effectLst/>
                <a:latin typeface="Times New Roman" panose="02020603050405020304" pitchFamily="18" charset="0"/>
                <a:ea typeface="宋体" panose="02010600030101010101" pitchFamily="2" charset="-122"/>
              </a:rPr>
              <a:t>pack</a:t>
            </a:r>
            <a:r>
              <a:rPr lang="zh-CN" altLang="zh-CN" sz="1800" kern="100" dirty="0">
                <a:effectLst/>
                <a:latin typeface="Times New Roman" panose="02020603050405020304" pitchFamily="18" charset="0"/>
                <a:ea typeface="宋体" panose="02010600030101010101" pitchFamily="2" charset="-122"/>
              </a:rPr>
              <a:t>包。在</a:t>
            </a:r>
            <a:r>
              <a:rPr lang="en-US" altLang="zh-CN" sz="1800" kern="100" dirty="0">
                <a:effectLst/>
                <a:latin typeface="Times New Roman" panose="02020603050405020304" pitchFamily="18" charset="0"/>
                <a:ea typeface="宋体" panose="02010600030101010101" pitchFamily="2" charset="-122"/>
              </a:rPr>
              <a:t>pack</a:t>
            </a:r>
            <a:r>
              <a:rPr lang="zh-CN" altLang="zh-CN" sz="1800" kern="100" dirty="0">
                <a:effectLst/>
                <a:latin typeface="Times New Roman" panose="02020603050405020304" pitchFamily="18" charset="0"/>
                <a:ea typeface="宋体" panose="02010600030101010101" pitchFamily="2" charset="-122"/>
              </a:rPr>
              <a:t>包中创建</a:t>
            </a:r>
            <a:r>
              <a:rPr lang="en-US" altLang="zh-CN" sz="1800" kern="100" dirty="0">
                <a:effectLst/>
                <a:latin typeface="Times New Roman" panose="02020603050405020304" pitchFamily="18" charset="0"/>
                <a:ea typeface="宋体" panose="02010600030101010101" pitchFamily="2" charset="-122"/>
              </a:rPr>
              <a:t>Pack.java</a:t>
            </a:r>
            <a:r>
              <a:rPr lang="zh-CN" altLang="zh-CN" sz="1800" kern="100" dirty="0">
                <a:effectLst/>
                <a:latin typeface="Times New Roman" panose="02020603050405020304" pitchFamily="18" charset="0"/>
                <a:ea typeface="宋体" panose="02010600030101010101" pitchFamily="2" charset="-122"/>
              </a:rPr>
              <a:t>：</a:t>
            </a:r>
          </a:p>
          <a:p>
            <a:pPr indent="266700" algn="just"/>
            <a:r>
              <a:rPr lang="en-US" altLang="zh-CN" sz="1800" kern="100" dirty="0">
                <a:effectLst/>
                <a:latin typeface="Times New Roman" panose="02020603050405020304" pitchFamily="18" charset="0"/>
                <a:ea typeface="宋体" panose="02010600030101010101" pitchFamily="2" charset="-122"/>
              </a:rPr>
              <a:t>package pack;</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import chapter2.X1;</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import chapter2.X2;</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public class Pack </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public static void main(String </a:t>
            </a:r>
            <a:r>
              <a:rPr lang="en-US" altLang="zh-CN" sz="1800" kern="100" dirty="0" err="1">
                <a:effectLst/>
                <a:latin typeface="Times New Roman" panose="02020603050405020304" pitchFamily="18" charset="0"/>
                <a:ea typeface="宋体" panose="02010600030101010101" pitchFamily="2" charset="-122"/>
              </a:rPr>
              <a:t>args</a:t>
            </a:r>
            <a:r>
              <a:rPr lang="en-US" altLang="zh-CN" sz="1800" kern="100" dirty="0">
                <a:effectLst/>
                <a:latin typeface="Times New Roman" panose="02020603050405020304" pitchFamily="18" charset="0"/>
                <a:ea typeface="宋体" panose="02010600030101010101" pitchFamily="2" charset="-122"/>
              </a:rPr>
              <a:t>[])</a:t>
            </a:r>
            <a:r>
              <a:rPr lang="en-US" altLang="zh-CN" sz="1800" kern="100" dirty="0">
                <a:solidFill>
                  <a:srgbClr val="0066FF"/>
                </a:solidFill>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X1 aa=new X1(4</a:t>
            </a:r>
            <a:r>
              <a:rPr lang="en-US" altLang="zh-CN" sz="1800" kern="100" dirty="0">
                <a:solidFill>
                  <a:srgbClr val="0066FF"/>
                </a:solidFill>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5);</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aa.show</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X2 bb=new X2(10</a:t>
            </a:r>
            <a:r>
              <a:rPr lang="en-US" altLang="zh-CN" sz="1800" kern="100" dirty="0">
                <a:solidFill>
                  <a:srgbClr val="0066FF"/>
                </a:solidFill>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20);</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r>
              <a:rPr lang="en-US" altLang="zh-CN" sz="1800" kern="100" dirty="0" err="1">
                <a:effectLst/>
                <a:latin typeface="Times New Roman" panose="02020603050405020304" pitchFamily="18" charset="0"/>
                <a:ea typeface="宋体" panose="02010600030101010101" pitchFamily="2" charset="-122"/>
              </a:rPr>
              <a:t>bb.show</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marL="266065" indent="266700" algn="just"/>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a:p>
            <a:pPr indent="266700" algn="just"/>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505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4.5</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包与类路径</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732915"/>
            <a:ext cx="8272463" cy="646331"/>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运行结果如图</a:t>
            </a:r>
            <a:r>
              <a:rPr lang="en-US" altLang="zh-CN" sz="1800" kern="100" dirty="0">
                <a:effectLst/>
                <a:latin typeface="汉仪雅酷黑 65W" panose="020B0604020202020204" charset="-122"/>
                <a:ea typeface="汉仪雅酷黑 65W" panose="020B0604020202020204" charset="-122"/>
              </a:rPr>
              <a:t>2.7</a:t>
            </a:r>
            <a:r>
              <a:rPr lang="zh-CN" altLang="en-US" sz="1800" kern="100" dirty="0">
                <a:effectLst/>
                <a:latin typeface="汉仪雅酷黑 65W" panose="020B0604020202020204" charset="-122"/>
                <a:ea typeface="汉仪雅酷黑 65W" panose="020B0604020202020204" charset="-122"/>
              </a:rPr>
              <a:t>所示，在运行过程中调用了类</a:t>
            </a:r>
            <a:r>
              <a:rPr lang="en-US" altLang="zh-CN" sz="1800" kern="100" dirty="0">
                <a:effectLst/>
                <a:latin typeface="汉仪雅酷黑 65W" panose="020B0604020202020204" charset="-122"/>
                <a:ea typeface="汉仪雅酷黑 65W" panose="020B0604020202020204" charset="-122"/>
              </a:rPr>
              <a:t>X1</a:t>
            </a:r>
            <a:r>
              <a:rPr lang="zh-CN" altLang="en-US" sz="1800" kern="100" dirty="0">
                <a:effectLst/>
                <a:latin typeface="汉仪雅酷黑 65W" panose="020B0604020202020204" charset="-122"/>
                <a:ea typeface="汉仪雅酷黑 65W" panose="020B0604020202020204" charset="-122"/>
              </a:rPr>
              <a:t>和</a:t>
            </a:r>
            <a:r>
              <a:rPr lang="en-US" altLang="zh-CN" sz="1800" kern="100" dirty="0">
                <a:effectLst/>
                <a:latin typeface="汉仪雅酷黑 65W" panose="020B0604020202020204" charset="-122"/>
                <a:ea typeface="汉仪雅酷黑 65W" panose="020B0604020202020204" charset="-122"/>
              </a:rPr>
              <a:t>X2</a:t>
            </a:r>
            <a:r>
              <a:rPr lang="zh-CN" altLang="en-US" sz="1800" kern="100" dirty="0">
                <a:effectLst/>
                <a:latin typeface="汉仪雅酷黑 65W" panose="020B0604020202020204" charset="-122"/>
                <a:ea typeface="汉仪雅酷黑 65W" panose="020B0604020202020204" charset="-122"/>
              </a:rPr>
              <a:t>的构造方法以及</a:t>
            </a:r>
            <a:r>
              <a:rPr lang="en-US" altLang="zh-CN" sz="1800" kern="100" dirty="0">
                <a:effectLst/>
                <a:latin typeface="汉仪雅酷黑 65W" panose="020B0604020202020204" charset="-122"/>
                <a:ea typeface="汉仪雅酷黑 65W" panose="020B0604020202020204" charset="-122"/>
              </a:rPr>
              <a:t>show</a:t>
            </a:r>
            <a:r>
              <a:rPr lang="zh-CN" altLang="en-US" sz="1800" kern="100" dirty="0">
                <a:effectLst/>
                <a:latin typeface="汉仪雅酷黑 65W" panose="020B0604020202020204" charset="-122"/>
                <a:ea typeface="汉仪雅酷黑 65W" panose="020B0604020202020204" charset="-122"/>
              </a:rPr>
              <a:t>方法：</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4092BE10-6AC6-0F61-AA2C-D20A704B54B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3474719" y="2735481"/>
            <a:ext cx="2194560" cy="1584960"/>
          </a:xfrm>
          <a:prstGeom prst="rect">
            <a:avLst/>
          </a:prstGeom>
          <a:noFill/>
          <a:ln>
            <a:noFill/>
          </a:ln>
        </p:spPr>
      </p:pic>
      <p:sp>
        <p:nvSpPr>
          <p:cNvPr id="7" name="文本框 6">
            <a:extLst>
              <a:ext uri="{FF2B5EF4-FFF2-40B4-BE49-F238E27FC236}">
                <a16:creationId xmlns:a16="http://schemas.microsoft.com/office/drawing/2014/main" id="{8E857660-334C-7231-3687-A4F12A41DD0C}"/>
              </a:ext>
            </a:extLst>
          </p:cNvPr>
          <p:cNvSpPr txBox="1"/>
          <p:nvPr/>
        </p:nvSpPr>
        <p:spPr>
          <a:xfrm>
            <a:off x="2045454" y="4676676"/>
            <a:ext cx="4575572"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2.6 </a:t>
            </a:r>
            <a:r>
              <a:rPr lang="zh-CN" altLang="zh-CN" sz="1800" kern="100" dirty="0">
                <a:effectLst/>
                <a:latin typeface="Times New Roman" panose="02020603050405020304" pitchFamily="18" charset="0"/>
                <a:ea typeface="宋体" panose="02010600030101010101" pitchFamily="2" charset="-122"/>
              </a:rPr>
              <a:t>程序运行结果</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20063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990090"/>
            <a:ext cx="8272463" cy="3139321"/>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对于任何计算机程序设计语言来说，错误或异常情况是无法避免的。当</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的应用程序出现错误时，系统会自动产生一个异常对象。该异常对象中包含了异常的类型和错误出现时程序所处的状态信息。</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程序中产生的异常对象将首先被交给</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虚拟机，由</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虚拟机来查找具体的异常处理者，该过程称为抛出异常。</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中的每个异常都是</a:t>
            </a:r>
            <a:r>
              <a:rPr lang="en-US" altLang="zh-CN" sz="1800" kern="100" dirty="0" err="1">
                <a:effectLst/>
                <a:latin typeface="汉仪雅酷黑 65W" panose="020B0604020202020204" charset="-122"/>
                <a:ea typeface="汉仪雅酷黑 65W" panose="020B0604020202020204" charset="-122"/>
              </a:rPr>
              <a:t>java.lang</a:t>
            </a:r>
            <a:r>
              <a:rPr lang="zh-CN" altLang="en-US" sz="1800" kern="100" dirty="0">
                <a:effectLst/>
                <a:latin typeface="汉仪雅酷黑 65W" panose="020B0604020202020204" charset="-122"/>
                <a:ea typeface="汉仪雅酷黑 65W" panose="020B0604020202020204" charset="-122"/>
              </a:rPr>
              <a:t>包中的</a:t>
            </a:r>
            <a:r>
              <a:rPr lang="en-US" altLang="zh-CN" sz="1800" kern="100" dirty="0">
                <a:effectLst/>
                <a:latin typeface="汉仪雅酷黑 65W" panose="020B0604020202020204" charset="-122"/>
                <a:ea typeface="汉仪雅酷黑 65W" panose="020B0604020202020204" charset="-122"/>
              </a:rPr>
              <a:t>Throwable</a:t>
            </a:r>
            <a:r>
              <a:rPr lang="zh-CN" altLang="en-US" sz="1800" kern="100" dirty="0">
                <a:effectLst/>
                <a:latin typeface="汉仪雅酷黑 65W" panose="020B0604020202020204" charset="-122"/>
                <a:ea typeface="汉仪雅酷黑 65W" panose="020B0604020202020204" charset="-122"/>
              </a:rPr>
              <a:t>类或子类的实例对象，这个对象能将异常产生点的信息传递给捕获该异常的那个方法。</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Throwable</a:t>
            </a:r>
            <a:r>
              <a:rPr lang="zh-CN" altLang="en-US" sz="1800" kern="100" dirty="0">
                <a:effectLst/>
                <a:latin typeface="汉仪雅酷黑 65W" panose="020B0604020202020204" charset="-122"/>
                <a:ea typeface="汉仪雅酷黑 65W" panose="020B0604020202020204" charset="-122"/>
              </a:rPr>
              <a:t>类包含了</a:t>
            </a:r>
            <a:r>
              <a:rPr lang="en-US" altLang="zh-CN" sz="1800" kern="100" dirty="0">
                <a:effectLst/>
                <a:latin typeface="汉仪雅酷黑 65W" panose="020B0604020202020204" charset="-122"/>
                <a:ea typeface="汉仪雅酷黑 65W" panose="020B0604020202020204" charset="-122"/>
              </a:rPr>
              <a:t>Error</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a:effectLst/>
                <a:latin typeface="汉仪雅酷黑 65W" panose="020B0604020202020204" charset="-122"/>
                <a:ea typeface="汉仪雅酷黑 65W" panose="020B0604020202020204" charset="-122"/>
              </a:rPr>
              <a:t>Exception</a:t>
            </a:r>
            <a:r>
              <a:rPr lang="zh-CN" altLang="en-US" sz="1800" kern="100" dirty="0">
                <a:effectLst/>
                <a:latin typeface="汉仪雅酷黑 65W" panose="020B0604020202020204" charset="-122"/>
                <a:ea typeface="汉仪雅酷黑 65W" panose="020B0604020202020204" charset="-122"/>
              </a:rPr>
              <a:t>类。</a:t>
            </a:r>
            <a:r>
              <a:rPr lang="en-US" altLang="zh-CN" sz="1800" kern="100" dirty="0">
                <a:effectLst/>
                <a:latin typeface="汉仪雅酷黑 65W" panose="020B0604020202020204" charset="-122"/>
                <a:ea typeface="汉仪雅酷黑 65W" panose="020B0604020202020204" charset="-122"/>
              </a:rPr>
              <a:t>Error</a:t>
            </a:r>
            <a:r>
              <a:rPr lang="zh-CN" altLang="en-US" sz="1800" kern="100" dirty="0">
                <a:effectLst/>
                <a:latin typeface="汉仪雅酷黑 65W" panose="020B0604020202020204" charset="-122"/>
                <a:ea typeface="汉仪雅酷黑 65W" panose="020B0604020202020204" charset="-122"/>
              </a:rPr>
              <a:t>类是指</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虚拟机在动态装载时出现的错误以及在执行过程中出现的内部错误，例如系统崩溃等，这类错误一般被认为是不可恢复和不可捕获的。</a:t>
            </a:r>
            <a:endParaRPr lang="en-US" altLang="zh-CN" sz="1800" kern="100" dirty="0">
              <a:effectLst/>
              <a:latin typeface="汉仪雅酷黑 65W" panose="020B0604020202020204" charset="-122"/>
              <a:ea typeface="汉仪雅酷黑 65W" panose="020B0604020202020204" charset="-122"/>
            </a:endParaRPr>
          </a:p>
          <a:p>
            <a:pPr indent="266700" algn="just"/>
            <a:r>
              <a:rPr lang="en-US" altLang="zh-CN" sz="1800" kern="100" dirty="0">
                <a:effectLst/>
                <a:latin typeface="汉仪雅酷黑 65W" panose="020B0604020202020204" charset="-122"/>
                <a:ea typeface="汉仪雅酷黑 65W" panose="020B0604020202020204" charset="-122"/>
              </a:rPr>
              <a:t>Exception</a:t>
            </a:r>
            <a:r>
              <a:rPr lang="zh-CN" altLang="en-US" sz="1800" kern="100" dirty="0">
                <a:effectLst/>
                <a:latin typeface="汉仪雅酷黑 65W" panose="020B0604020202020204" charset="-122"/>
                <a:ea typeface="汉仪雅酷黑 65W" panose="020B0604020202020204" charset="-122"/>
              </a:rPr>
              <a:t>类是指一些可以被捕获并可能恢复的异常情况。</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0315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535781" y="1664732"/>
            <a:ext cx="8272463" cy="4339650"/>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下例是由于数组下标越界而抛出异常的一个简单例子。</a:t>
            </a:r>
            <a:endParaRPr lang="en-US" altLang="zh-CN" sz="1800" kern="100" dirty="0">
              <a:effectLst/>
              <a:latin typeface="汉仪雅酷黑 65W" panose="020B0604020202020204" charset="-122"/>
              <a:ea typeface="汉仪雅酷黑 65W" panose="020B0604020202020204" charset="-122"/>
            </a:endParaRPr>
          </a:p>
          <a:p>
            <a:pPr indent="267970" algn="just"/>
            <a:r>
              <a:rPr lang="en-US" altLang="zh-CN" sz="1500" b="1" kern="100" dirty="0">
                <a:effectLst/>
                <a:latin typeface="Times New Roman" panose="02020603050405020304" pitchFamily="18" charset="0"/>
                <a:ea typeface="宋体" panose="02010600030101010101" pitchFamily="2" charset="-122"/>
              </a:rPr>
              <a:t>[</a:t>
            </a:r>
            <a:r>
              <a:rPr lang="zh-CN" altLang="zh-CN" sz="1500" b="1" kern="100" dirty="0">
                <a:effectLst/>
                <a:latin typeface="Times New Roman" panose="02020603050405020304" pitchFamily="18" charset="0"/>
                <a:ea typeface="宋体" panose="02010600030101010101" pitchFamily="2" charset="-122"/>
              </a:rPr>
              <a:t>例</a:t>
            </a:r>
            <a:r>
              <a:rPr lang="en-US" altLang="zh-CN" sz="1500" b="1" kern="100" dirty="0">
                <a:effectLst/>
                <a:latin typeface="Times New Roman" panose="02020603050405020304" pitchFamily="18" charset="0"/>
                <a:ea typeface="宋体" panose="02010600030101010101" pitchFamily="2" charset="-122"/>
              </a:rPr>
              <a:t>2.7]</a:t>
            </a:r>
            <a:r>
              <a:rPr lang="en-US" altLang="zh-CN" sz="1500" kern="100" dirty="0">
                <a:effectLst/>
                <a:latin typeface="Times New Roman" panose="02020603050405020304" pitchFamily="18" charset="0"/>
                <a:ea typeface="宋体" panose="02010600030101010101" pitchFamily="2" charset="-122"/>
              </a:rPr>
              <a:t> </a:t>
            </a:r>
            <a:r>
              <a:rPr lang="zh-CN" altLang="zh-CN" sz="1500" kern="100" dirty="0">
                <a:effectLst/>
                <a:latin typeface="Times New Roman" panose="02020603050405020304" pitchFamily="18" charset="0"/>
                <a:ea typeface="宋体" panose="02010600030101010101" pitchFamily="2" charset="-122"/>
              </a:rPr>
              <a:t>异常处理示例（</a:t>
            </a:r>
            <a:r>
              <a:rPr lang="en-US" altLang="zh-CN" sz="1500" kern="100" dirty="0">
                <a:effectLst/>
                <a:latin typeface="Times New Roman" panose="02020603050405020304" pitchFamily="18" charset="0"/>
                <a:ea typeface="宋体" panose="02010600030101010101" pitchFamily="2" charset="-122"/>
              </a:rPr>
              <a:t>ExceptionDemo.java </a:t>
            </a:r>
            <a:r>
              <a:rPr lang="zh-CN" altLang="zh-CN" sz="1500" kern="100" dirty="0">
                <a:effectLst/>
                <a:latin typeface="Times New Roman" panose="02020603050405020304" pitchFamily="18" charset="0"/>
                <a:ea typeface="宋体" panose="02010600030101010101" pitchFamily="2" charset="-122"/>
              </a:rPr>
              <a:t>）</a:t>
            </a:r>
          </a:p>
          <a:p>
            <a:pPr indent="266700" algn="just"/>
            <a:r>
              <a:rPr lang="en-US" altLang="zh-CN" sz="1500" kern="100" dirty="0">
                <a:effectLst/>
                <a:latin typeface="Times New Roman" panose="02020603050405020304" pitchFamily="18" charset="0"/>
                <a:ea typeface="宋体" panose="02010600030101010101" pitchFamily="2" charset="-122"/>
              </a:rPr>
              <a:t>package chapter2;</a:t>
            </a:r>
            <a:endParaRPr lang="zh-CN" altLang="zh-CN" sz="1500" kern="100" dirty="0">
              <a:effectLst/>
              <a:latin typeface="Times New Roman" panose="02020603050405020304" pitchFamily="18" charset="0"/>
              <a:ea typeface="宋体" panose="02010600030101010101" pitchFamily="2" charset="-122"/>
            </a:endParaRPr>
          </a:p>
          <a:p>
            <a:pPr indent="266700" algn="just"/>
            <a:r>
              <a:rPr lang="en-US" altLang="zh-CN" sz="1500" kern="100" dirty="0">
                <a:effectLst/>
                <a:latin typeface="Times New Roman" panose="02020603050405020304" pitchFamily="18" charset="0"/>
                <a:ea typeface="宋体" panose="02010600030101010101" pitchFamily="2" charset="-122"/>
              </a:rPr>
              <a:t>public class </a:t>
            </a:r>
            <a:r>
              <a:rPr lang="en-US" altLang="zh-CN" sz="1500" kern="100" dirty="0" err="1">
                <a:effectLst/>
                <a:latin typeface="Times New Roman" panose="02020603050405020304" pitchFamily="18" charset="0"/>
                <a:ea typeface="宋体" panose="02010600030101010101" pitchFamily="2" charset="-122"/>
              </a:rPr>
              <a:t>ExceptionDemo</a:t>
            </a:r>
            <a:endParaRPr lang="zh-CN" altLang="zh-CN" sz="1500" kern="100" dirty="0">
              <a:effectLst/>
              <a:latin typeface="Times New Roman" panose="02020603050405020304" pitchFamily="18" charset="0"/>
              <a:ea typeface="宋体" panose="02010600030101010101" pitchFamily="2" charset="-122"/>
            </a:endParaRPr>
          </a:p>
          <a:p>
            <a:pPr indent="266700" algn="just"/>
            <a:r>
              <a:rPr lang="en-US" altLang="zh-CN" sz="1500" kern="100" dirty="0">
                <a:effectLst/>
                <a:latin typeface="Times New Roman" panose="02020603050405020304" pitchFamily="18" charset="0"/>
                <a:ea typeface="宋体" panose="02010600030101010101" pitchFamily="2" charset="-122"/>
              </a:rPr>
              <a:t>{</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public static void main(String </a:t>
            </a:r>
            <a:r>
              <a:rPr lang="en-US" altLang="zh-CN" sz="1500" kern="100" dirty="0" err="1">
                <a:effectLst/>
                <a:latin typeface="Times New Roman" panose="02020603050405020304" pitchFamily="18" charset="0"/>
                <a:ea typeface="宋体" panose="02010600030101010101" pitchFamily="2" charset="-122"/>
              </a:rPr>
              <a:t>args</a:t>
            </a:r>
            <a:r>
              <a:rPr lang="en-US" altLang="zh-CN" sz="1500" kern="100" dirty="0">
                <a:effectLst/>
                <a:latin typeface="Times New Roman" panose="02020603050405020304" pitchFamily="18" charset="0"/>
                <a:ea typeface="宋体" panose="02010600030101010101" pitchFamily="2" charset="-122"/>
              </a:rPr>
              <a:t>[])</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int a[]={1,2,3},sum=0;</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r>
              <a:rPr lang="zh-CN" altLang="zh-CN" sz="1500" kern="100" dirty="0">
                <a:effectLst/>
                <a:latin typeface="Times New Roman" panose="02020603050405020304" pitchFamily="18" charset="0"/>
                <a:ea typeface="宋体" panose="02010600030101010101" pitchFamily="2" charset="-122"/>
              </a:rPr>
              <a:t>通过</a:t>
            </a:r>
            <a:r>
              <a:rPr lang="en-US" altLang="zh-CN" sz="1500" kern="100" dirty="0">
                <a:effectLst/>
                <a:latin typeface="Times New Roman" panose="02020603050405020304" pitchFamily="18" charset="0"/>
                <a:ea typeface="宋体" panose="02010600030101010101" pitchFamily="2" charset="-122"/>
              </a:rPr>
              <a:t>for</a:t>
            </a:r>
            <a:r>
              <a:rPr lang="zh-CN" altLang="zh-CN" sz="1500" kern="100" dirty="0">
                <a:effectLst/>
                <a:latin typeface="Times New Roman" panose="02020603050405020304" pitchFamily="18" charset="0"/>
                <a:ea typeface="宋体" panose="02010600030101010101" pitchFamily="2" charset="-122"/>
              </a:rPr>
              <a:t>循环最终</a:t>
            </a:r>
            <a:r>
              <a:rPr lang="en-US" altLang="zh-CN" sz="1500" kern="100" dirty="0" err="1">
                <a:effectLst/>
                <a:latin typeface="Times New Roman" panose="02020603050405020304" pitchFamily="18" charset="0"/>
                <a:ea typeface="宋体" panose="02010600030101010101" pitchFamily="2" charset="-122"/>
              </a:rPr>
              <a:t>i</a:t>
            </a:r>
            <a:r>
              <a:rPr lang="zh-CN" altLang="zh-CN" sz="1500" kern="100" dirty="0">
                <a:effectLst/>
                <a:latin typeface="Times New Roman" panose="02020603050405020304" pitchFamily="18" charset="0"/>
                <a:ea typeface="宋体" panose="02010600030101010101" pitchFamily="2" charset="-122"/>
              </a:rPr>
              <a:t>的值会取到</a:t>
            </a:r>
            <a:r>
              <a:rPr lang="en-US" altLang="zh-CN" sz="1500" kern="100" dirty="0">
                <a:effectLst/>
                <a:latin typeface="Times New Roman" panose="02020603050405020304" pitchFamily="18" charset="0"/>
                <a:ea typeface="宋体" panose="02010600030101010101" pitchFamily="2" charset="-122"/>
              </a:rPr>
              <a:t>5</a:t>
            </a:r>
            <a:r>
              <a:rPr lang="zh-CN" altLang="zh-CN" sz="1500" kern="100" dirty="0">
                <a:effectLst/>
                <a:latin typeface="Times New Roman" panose="02020603050405020304" pitchFamily="18" charset="0"/>
                <a:ea typeface="宋体" panose="02010600030101010101" pitchFamily="2" charset="-122"/>
              </a:rPr>
              <a:t>，而</a:t>
            </a:r>
            <a:r>
              <a:rPr lang="en-US" altLang="zh-CN" sz="1500" kern="100" dirty="0">
                <a:effectLst/>
                <a:latin typeface="Times New Roman" panose="02020603050405020304" pitchFamily="18" charset="0"/>
                <a:ea typeface="宋体" panose="02010600030101010101" pitchFamily="2" charset="-122"/>
              </a:rPr>
              <a:t>a[5]</a:t>
            </a:r>
            <a:r>
              <a:rPr lang="zh-CN" altLang="zh-CN" sz="1500" kern="100" dirty="0">
                <a:effectLst/>
                <a:latin typeface="Times New Roman" panose="02020603050405020304" pitchFamily="18" charset="0"/>
                <a:ea typeface="宋体" panose="02010600030101010101" pitchFamily="2" charset="-122"/>
              </a:rPr>
              <a:t>会抛出异常</a:t>
            </a:r>
          </a:p>
          <a:p>
            <a:pPr marL="266065" indent="266700" algn="just"/>
            <a:r>
              <a:rPr lang="en-US" altLang="zh-CN" sz="1500" kern="100" dirty="0">
                <a:effectLst/>
                <a:latin typeface="Times New Roman" panose="02020603050405020304" pitchFamily="18" charset="0"/>
                <a:ea typeface="宋体" panose="02010600030101010101" pitchFamily="2" charset="-122"/>
              </a:rPr>
              <a:t>		for (int </a:t>
            </a:r>
            <a:r>
              <a:rPr lang="en-US" altLang="zh-CN" sz="1500" kern="100" dirty="0" err="1">
                <a:effectLst/>
                <a:latin typeface="Times New Roman" panose="02020603050405020304" pitchFamily="18" charset="0"/>
                <a:ea typeface="宋体" panose="02010600030101010101" pitchFamily="2" charset="-122"/>
              </a:rPr>
              <a:t>i</a:t>
            </a:r>
            <a:r>
              <a:rPr lang="en-US" altLang="zh-CN" sz="1500" kern="100" dirty="0">
                <a:effectLst/>
                <a:latin typeface="Times New Roman" panose="02020603050405020304" pitchFamily="18" charset="0"/>
                <a:ea typeface="宋体" panose="02010600030101010101" pitchFamily="2" charset="-122"/>
              </a:rPr>
              <a:t>=0; </a:t>
            </a:r>
            <a:r>
              <a:rPr lang="en-US" altLang="zh-CN" sz="1500" kern="100" dirty="0" err="1">
                <a:effectLst/>
                <a:latin typeface="Times New Roman" panose="02020603050405020304" pitchFamily="18" charset="0"/>
                <a:ea typeface="宋体" panose="02010600030101010101" pitchFamily="2" charset="-122"/>
              </a:rPr>
              <a:t>i</a:t>
            </a:r>
            <a:r>
              <a:rPr lang="en-US" altLang="zh-CN" sz="1500" kern="100" dirty="0">
                <a:effectLst/>
                <a:latin typeface="Times New Roman" panose="02020603050405020304" pitchFamily="18" charset="0"/>
                <a:ea typeface="宋体" panose="02010600030101010101" pitchFamily="2" charset="-122"/>
              </a:rPr>
              <a:t>&lt;=3; </a:t>
            </a:r>
            <a:r>
              <a:rPr lang="en-US" altLang="zh-CN" sz="1500" kern="100" dirty="0" err="1">
                <a:effectLst/>
                <a:latin typeface="Times New Roman" panose="02020603050405020304" pitchFamily="18" charset="0"/>
                <a:ea typeface="宋体" panose="02010600030101010101" pitchFamily="2" charset="-122"/>
              </a:rPr>
              <a:t>i</a:t>
            </a:r>
            <a:r>
              <a:rPr lang="en-US" altLang="zh-CN" sz="1500" kern="100" dirty="0">
                <a:effectLst/>
                <a:latin typeface="Times New Roman" panose="02020603050405020304" pitchFamily="18" charset="0"/>
                <a:ea typeface="宋体" panose="02010600030101010101" pitchFamily="2" charset="-122"/>
              </a:rPr>
              <a:t>++)</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sum=</a:t>
            </a:r>
            <a:r>
              <a:rPr lang="en-US" altLang="zh-CN" sz="1500" kern="100" dirty="0" err="1">
                <a:effectLst/>
                <a:latin typeface="Times New Roman" panose="02020603050405020304" pitchFamily="18" charset="0"/>
                <a:ea typeface="宋体" panose="02010600030101010101" pitchFamily="2" charset="-122"/>
              </a:rPr>
              <a:t>sum+a</a:t>
            </a:r>
            <a:r>
              <a:rPr lang="en-US" altLang="zh-CN" sz="1500" kern="100" dirty="0">
                <a:effectLst/>
                <a:latin typeface="Times New Roman" panose="02020603050405020304" pitchFamily="18" charset="0"/>
                <a:ea typeface="宋体" panose="02010600030101010101" pitchFamily="2" charset="-122"/>
              </a:rPr>
              <a:t>[</a:t>
            </a:r>
            <a:r>
              <a:rPr lang="en-US" altLang="zh-CN" sz="1500" kern="100" dirty="0" err="1">
                <a:effectLst/>
                <a:latin typeface="Times New Roman" panose="02020603050405020304" pitchFamily="18" charset="0"/>
                <a:ea typeface="宋体" panose="02010600030101010101" pitchFamily="2" charset="-122"/>
              </a:rPr>
              <a:t>i</a:t>
            </a:r>
            <a:r>
              <a:rPr lang="en-US" altLang="zh-CN" sz="1500" kern="100" dirty="0">
                <a:effectLst/>
                <a:latin typeface="Times New Roman" panose="02020603050405020304" pitchFamily="18" charset="0"/>
                <a:ea typeface="宋体" panose="02010600030101010101" pitchFamily="2" charset="-122"/>
              </a:rPr>
              <a:t>];//</a:t>
            </a:r>
            <a:r>
              <a:rPr lang="zh-CN" altLang="zh-CN" sz="1500" kern="100" dirty="0">
                <a:effectLst/>
                <a:latin typeface="Times New Roman" panose="02020603050405020304" pitchFamily="18" charset="0"/>
                <a:ea typeface="宋体" panose="02010600030101010101" pitchFamily="2" charset="-122"/>
              </a:rPr>
              <a:t>异常</a:t>
            </a:r>
          </a:p>
          <a:p>
            <a:pPr marL="266065" indent="266700" algn="just"/>
            <a:r>
              <a:rPr lang="en-US" altLang="zh-CN" sz="1500" kern="100" dirty="0">
                <a:effectLst/>
                <a:latin typeface="Times New Roman" panose="02020603050405020304" pitchFamily="18" charset="0"/>
                <a:ea typeface="宋体" panose="02010600030101010101" pitchFamily="2" charset="-122"/>
              </a:rPr>
              <a:t>			</a:t>
            </a:r>
            <a:r>
              <a:rPr lang="en-US" altLang="zh-CN" sz="1500" kern="100" dirty="0" err="1">
                <a:effectLst/>
                <a:latin typeface="Times New Roman" panose="02020603050405020304" pitchFamily="18" charset="0"/>
                <a:ea typeface="宋体" panose="02010600030101010101" pitchFamily="2" charset="-122"/>
              </a:rPr>
              <a:t>System.out.println</a:t>
            </a:r>
            <a:r>
              <a:rPr lang="en-US" altLang="zh-CN" sz="1500" kern="100" dirty="0">
                <a:effectLst/>
                <a:latin typeface="Times New Roman" panose="02020603050405020304" pitchFamily="18" charset="0"/>
                <a:ea typeface="宋体" panose="02010600030101010101" pitchFamily="2" charset="-122"/>
              </a:rPr>
              <a:t>("sum="+sum);</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r>
              <a:rPr lang="en-US" altLang="zh-CN" sz="1500" kern="100" dirty="0" err="1">
                <a:effectLst/>
                <a:latin typeface="Times New Roman" panose="02020603050405020304" pitchFamily="18" charset="0"/>
                <a:ea typeface="宋体" panose="02010600030101010101" pitchFamily="2" charset="-122"/>
              </a:rPr>
              <a:t>System.out.println</a:t>
            </a:r>
            <a:r>
              <a:rPr lang="en-US" altLang="zh-CN" sz="1500" kern="100" dirty="0">
                <a:effectLst/>
                <a:latin typeface="Times New Roman" panose="02020603050405020304" pitchFamily="18" charset="0"/>
                <a:ea typeface="宋体" panose="02010600030101010101" pitchFamily="2" charset="-122"/>
              </a:rPr>
              <a:t>("Program Finished!");</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endParaRPr lang="zh-CN" altLang="zh-CN" sz="1500" kern="100" dirty="0">
              <a:effectLst/>
              <a:latin typeface="Times New Roman" panose="02020603050405020304" pitchFamily="18" charset="0"/>
              <a:ea typeface="宋体" panose="02010600030101010101" pitchFamily="2" charset="-122"/>
            </a:endParaRPr>
          </a:p>
          <a:p>
            <a:pPr marL="266065" indent="266700" algn="just"/>
            <a:r>
              <a:rPr lang="en-US" altLang="zh-CN" sz="1500" kern="100" dirty="0">
                <a:effectLst/>
                <a:latin typeface="Times New Roman" panose="02020603050405020304" pitchFamily="18" charset="0"/>
                <a:ea typeface="宋体" panose="02010600030101010101" pitchFamily="2" charset="-122"/>
              </a:rPr>
              <a:t>	}</a:t>
            </a:r>
            <a:endParaRPr lang="zh-CN" altLang="zh-CN" sz="1500" kern="100" dirty="0">
              <a:effectLst/>
              <a:latin typeface="Times New Roman" panose="02020603050405020304" pitchFamily="18" charset="0"/>
              <a:ea typeface="宋体" panose="02010600030101010101" pitchFamily="2" charset="-122"/>
            </a:endParaRPr>
          </a:p>
          <a:p>
            <a:pPr indent="266700" algn="just"/>
            <a:r>
              <a:rPr lang="en-US" altLang="zh-CN" sz="1500" kern="100" dirty="0">
                <a:effectLst/>
                <a:latin typeface="Times New Roman" panose="02020603050405020304" pitchFamily="18" charset="0"/>
                <a:ea typeface="宋体" panose="02010600030101010101" pitchFamily="2" charset="-122"/>
              </a:rPr>
              <a:t>} </a:t>
            </a:r>
            <a:endParaRPr lang="zh-CN" altLang="zh-CN" sz="1500" kern="100" dirty="0">
              <a:effectLst/>
              <a:latin typeface="Times New Roman" panose="02020603050405020304" pitchFamily="18" charset="0"/>
              <a:ea typeface="宋体" panose="02010600030101010101" pitchFamily="2" charset="-122"/>
            </a:endParaRPr>
          </a:p>
          <a:p>
            <a:pPr indent="266700" algn="just"/>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45926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535781" y="1664732"/>
            <a:ext cx="8272463" cy="1200329"/>
          </a:xfrm>
          <a:prstGeom prst="rect">
            <a:avLst/>
          </a:prstGeom>
          <a:noFill/>
        </p:spPr>
        <p:txBody>
          <a:bodyPr wrap="square" rtlCol="0">
            <a:spAutoFit/>
          </a:bodyPr>
          <a:lstStyle/>
          <a:p>
            <a:pPr indent="266700" algn="just"/>
            <a:r>
              <a:rPr lang="zh-CN" altLang="en-US" sz="1800" kern="100" dirty="0">
                <a:effectLst/>
                <a:latin typeface="汉仪雅酷黑 65W" panose="020B0604020202020204" charset="-122"/>
                <a:ea typeface="汉仪雅酷黑 65W" panose="020B0604020202020204" charset="-122"/>
              </a:rPr>
              <a:t>运行结果如下图所示。该 </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会抛出数组下标越界异常。由于数组下标越界属于运行时异常，代码可以通过编译。但在运行时，程序在抛出异常后会终止运行。从图中看出在未抛出异常时，程序正常运行。而到了第四次循环因数组越界异常，程序被终止。</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B259453-908D-44BF-F7DE-17822F51CA3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111207" y="3086756"/>
            <a:ext cx="6921585" cy="1337607"/>
          </a:xfrm>
          <a:prstGeom prst="rect">
            <a:avLst/>
          </a:prstGeom>
          <a:noFill/>
          <a:ln>
            <a:noFill/>
          </a:ln>
        </p:spPr>
      </p:pic>
      <p:sp>
        <p:nvSpPr>
          <p:cNvPr id="7" name="文本框 6">
            <a:extLst>
              <a:ext uri="{FF2B5EF4-FFF2-40B4-BE49-F238E27FC236}">
                <a16:creationId xmlns:a16="http://schemas.microsoft.com/office/drawing/2014/main" id="{B1CFADA8-D673-7D0C-A1F9-66BE2CA6CAA7}"/>
              </a:ext>
            </a:extLst>
          </p:cNvPr>
          <p:cNvSpPr txBox="1"/>
          <p:nvPr/>
        </p:nvSpPr>
        <p:spPr>
          <a:xfrm>
            <a:off x="2284213" y="4769287"/>
            <a:ext cx="4575572" cy="369332"/>
          </a:xfrm>
          <a:prstGeom prst="rect">
            <a:avLst/>
          </a:prstGeom>
          <a:noFill/>
        </p:spPr>
        <p:txBody>
          <a:bodyPr wrap="square">
            <a:spAutoFit/>
          </a:bodyPr>
          <a:lstStyle/>
          <a:p>
            <a:pPr algn="ct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1800" kern="100" dirty="0">
                <a:effectLst/>
                <a:latin typeface="Times New Roman" panose="02020603050405020304" pitchFamily="18" charset="0"/>
                <a:ea typeface="宋体" panose="02010600030101010101" pitchFamily="2" charset="-122"/>
              </a:rPr>
              <a:t> 2.7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数组越界异常</a:t>
            </a:r>
            <a:endParaRPr lang="zh-CN" altLang="en-US" dirty="0"/>
          </a:p>
        </p:txBody>
      </p:sp>
    </p:spTree>
    <p:extLst>
      <p:ext uri="{BB962C8B-B14F-4D97-AF65-F5344CB8AC3E}">
        <p14:creationId xmlns:p14="http://schemas.microsoft.com/office/powerpoint/2010/main" val="1435934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535781" y="1664732"/>
            <a:ext cx="8272463" cy="3877985"/>
          </a:xfrm>
          <a:prstGeom prst="rect">
            <a:avLst/>
          </a:prstGeom>
          <a:noFill/>
        </p:spPr>
        <p:txBody>
          <a:bodyPr wrap="square" rtlCol="0">
            <a:spAutoFit/>
          </a:bodyPr>
          <a:lstStyle/>
          <a:p>
            <a:pPr indent="267970" algn="just"/>
            <a:r>
              <a:rPr lang="en-US" altLang="zh-CN" sz="1800" b="1" kern="100" dirty="0">
                <a:effectLst/>
                <a:latin typeface="Times New Roman" panose="02020603050405020304" pitchFamily="18" charset="0"/>
                <a:ea typeface="宋体" panose="02010600030101010101" pitchFamily="2" charset="-122"/>
              </a:rPr>
              <a:t>1</a:t>
            </a:r>
            <a:r>
              <a:rPr lang="zh-CN" altLang="zh-CN" sz="1800" b="1" kern="100" dirty="0">
                <a:effectLst/>
                <a:latin typeface="Times New Roman" panose="02020603050405020304" pitchFamily="18" charset="0"/>
                <a:ea typeface="宋体" panose="02010600030101010101" pitchFamily="2" charset="-122"/>
              </a:rPr>
              <a:t>．</a:t>
            </a:r>
            <a:r>
              <a:rPr lang="en-US" altLang="zh-CN" sz="1800" b="1" kern="100" dirty="0">
                <a:effectLst/>
                <a:latin typeface="Times New Roman" panose="02020603050405020304" pitchFamily="18" charset="0"/>
                <a:ea typeface="宋体" panose="02010600030101010101" pitchFamily="2" charset="-122"/>
              </a:rPr>
              <a:t>Java</a:t>
            </a:r>
            <a:r>
              <a:rPr lang="zh-CN" altLang="zh-CN" sz="1800" b="1" kern="100" dirty="0">
                <a:effectLst/>
                <a:latin typeface="Times New Roman" panose="02020603050405020304" pitchFamily="18" charset="0"/>
                <a:ea typeface="宋体" panose="02010600030101010101" pitchFamily="2" charset="-122"/>
              </a:rPr>
              <a:t>异常处理的结构形式</a:t>
            </a:r>
            <a:endParaRPr lang="zh-CN" altLang="zh-CN" sz="1800" kern="100" dirty="0">
              <a:effectLst/>
              <a:latin typeface="Times New Roman" panose="02020603050405020304" pitchFamily="18" charset="0"/>
              <a:ea typeface="宋体" panose="02010600030101010101" pitchFamily="2" charset="-122"/>
            </a:endParaRPr>
          </a:p>
          <a:p>
            <a:pPr indent="267970" algn="just"/>
            <a:r>
              <a:rPr lang="en-US" altLang="zh-CN" sz="1800" b="1"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捕获并处理异常</a:t>
            </a:r>
            <a:r>
              <a:rPr lang="en-US" altLang="zh-CN" sz="1800" kern="100" dirty="0">
                <a:effectLst/>
                <a:latin typeface="Times New Roman" panose="02020603050405020304" pitchFamily="18" charset="0"/>
                <a:ea typeface="宋体" panose="02010600030101010101" pitchFamily="2" charset="-122"/>
              </a:rPr>
              <a:t> try…catch…finally</a:t>
            </a:r>
            <a:r>
              <a:rPr lang="zh-CN" altLang="zh-CN" sz="1800" kern="100" dirty="0">
                <a:effectLst/>
                <a:latin typeface="Times New Roman" panose="02020603050405020304" pitchFamily="18" charset="0"/>
                <a:ea typeface="宋体" panose="02010600030101010101" pitchFamily="2" charset="-122"/>
              </a:rPr>
              <a:t>结构 </a:t>
            </a:r>
          </a:p>
          <a:p>
            <a:pPr marL="266700" indent="266700" algn="just"/>
            <a:r>
              <a:rPr lang="en-US" altLang="zh-CN" sz="1400" kern="100" dirty="0">
                <a:effectLst/>
                <a:latin typeface="Times New Roman" panose="02020603050405020304" pitchFamily="18" charset="0"/>
                <a:ea typeface="宋体" panose="02010600030101010101" pitchFamily="2" charset="-122"/>
              </a:rPr>
              <a:t>try{</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接受监视的程序块</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catch(</a:t>
            </a:r>
            <a:r>
              <a:rPr lang="zh-CN" altLang="zh-CN" sz="1400" kern="100" dirty="0">
                <a:effectLst/>
                <a:latin typeface="Times New Roman" panose="02020603050405020304" pitchFamily="18" charset="0"/>
                <a:ea typeface="宋体" panose="02010600030101010101" pitchFamily="2" charset="-122"/>
              </a:rPr>
              <a:t>异常类名</a:t>
            </a:r>
            <a:r>
              <a:rPr lang="en-US" altLang="zh-CN" sz="1400" kern="100" dirty="0">
                <a:effectLst/>
                <a:latin typeface="Times New Roman" panose="02020603050405020304" pitchFamily="18" charset="0"/>
                <a:ea typeface="宋体" panose="02010600030101010101" pitchFamily="2" charset="-122"/>
              </a:rPr>
              <a:t>1  </a:t>
            </a:r>
            <a:r>
              <a:rPr lang="zh-CN" altLang="zh-CN" sz="1400" kern="100" dirty="0">
                <a:effectLst/>
                <a:latin typeface="Times New Roman" panose="02020603050405020304" pitchFamily="18" charset="0"/>
                <a:ea typeface="宋体" panose="02010600030101010101" pitchFamily="2" charset="-122"/>
              </a:rPr>
              <a:t>异常对象名</a:t>
            </a:r>
            <a:r>
              <a:rPr lang="en-US" altLang="zh-CN" sz="1400" kern="100" dirty="0">
                <a:effectLst/>
                <a:latin typeface="Times New Roman" panose="02020603050405020304" pitchFamily="18" charset="0"/>
                <a:ea typeface="宋体" panose="02010600030101010101" pitchFamily="2" charset="-122"/>
              </a:rPr>
              <a:t>1 ) </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r>
              <a:rPr lang="zh-CN" altLang="zh-CN" sz="1400" kern="100" dirty="0">
                <a:effectLst/>
                <a:latin typeface="Times New Roman" panose="02020603050405020304" pitchFamily="18" charset="0"/>
                <a:ea typeface="宋体" panose="02010600030101010101" pitchFamily="2" charset="-122"/>
              </a:rPr>
              <a:t>异常类名</a:t>
            </a:r>
            <a:r>
              <a:rPr lang="en-US" altLang="zh-CN" sz="1400" kern="100" dirty="0">
                <a:effectLst/>
                <a:latin typeface="Times New Roman" panose="02020603050405020304" pitchFamily="18" charset="0"/>
                <a:ea typeface="宋体" panose="02010600030101010101" pitchFamily="2" charset="-122"/>
              </a:rPr>
              <a:t>1</a:t>
            </a:r>
            <a:r>
              <a:rPr lang="zh-CN" altLang="zh-CN" sz="1400" kern="100" dirty="0">
                <a:effectLst/>
                <a:latin typeface="Times New Roman" panose="02020603050405020304" pitchFamily="18" charset="0"/>
                <a:ea typeface="宋体" panose="02010600030101010101" pitchFamily="2" charset="-122"/>
              </a:rPr>
              <a:t>对应的处理代码</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catch(</a:t>
            </a:r>
            <a:r>
              <a:rPr lang="zh-CN" altLang="zh-CN" sz="1400" kern="100" dirty="0">
                <a:effectLst/>
                <a:latin typeface="Times New Roman" panose="02020603050405020304" pitchFamily="18" charset="0"/>
                <a:ea typeface="宋体" panose="02010600030101010101" pitchFamily="2" charset="-122"/>
              </a:rPr>
              <a:t>异常类名</a:t>
            </a:r>
            <a:r>
              <a:rPr lang="en-US" altLang="zh-CN" sz="1400" kern="100" dirty="0">
                <a:effectLst/>
                <a:latin typeface="Times New Roman" panose="02020603050405020304" pitchFamily="18" charset="0"/>
                <a:ea typeface="宋体" panose="02010600030101010101" pitchFamily="2" charset="-122"/>
              </a:rPr>
              <a:t>2  </a:t>
            </a:r>
            <a:r>
              <a:rPr lang="zh-CN" altLang="zh-CN" sz="1400" kern="100" dirty="0">
                <a:effectLst/>
                <a:latin typeface="Times New Roman" panose="02020603050405020304" pitchFamily="18" charset="0"/>
                <a:ea typeface="宋体" panose="02010600030101010101" pitchFamily="2" charset="-122"/>
              </a:rPr>
              <a:t>异常对象名</a:t>
            </a:r>
            <a:r>
              <a:rPr lang="en-US" altLang="zh-CN" sz="1400" kern="100" dirty="0">
                <a:effectLst/>
                <a:latin typeface="Times New Roman" panose="02020603050405020304" pitchFamily="18" charset="0"/>
                <a:ea typeface="宋体" panose="02010600030101010101" pitchFamily="2" charset="-122"/>
              </a:rPr>
              <a:t>2 )</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marL="533400" indent="266700" algn="just"/>
            <a:r>
              <a:rPr lang="zh-CN" altLang="zh-CN" sz="1400" kern="100" dirty="0">
                <a:effectLst/>
                <a:latin typeface="Times New Roman" panose="02020603050405020304" pitchFamily="18" charset="0"/>
                <a:ea typeface="宋体" panose="02010600030101010101" pitchFamily="2" charset="-122"/>
              </a:rPr>
              <a:t>异常类名</a:t>
            </a:r>
            <a:r>
              <a:rPr lang="en-US" altLang="zh-CN" sz="1400" kern="100" dirty="0">
                <a:effectLst/>
                <a:latin typeface="Times New Roman" panose="02020603050405020304" pitchFamily="18" charset="0"/>
                <a:ea typeface="宋体" panose="02010600030101010101" pitchFamily="2" charset="-122"/>
              </a:rPr>
              <a:t>2</a:t>
            </a:r>
            <a:r>
              <a:rPr lang="zh-CN" altLang="zh-CN" sz="1400" kern="100" dirty="0">
                <a:effectLst/>
                <a:latin typeface="Times New Roman" panose="02020603050405020304" pitchFamily="18" charset="0"/>
                <a:ea typeface="宋体" panose="02010600030101010101" pitchFamily="2" charset="-122"/>
              </a:rPr>
              <a:t>对应的处理代码</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finally {</a:t>
            </a:r>
            <a:endParaRPr lang="zh-CN" altLang="zh-CN" sz="1400" kern="100" dirty="0">
              <a:effectLst/>
              <a:latin typeface="Times New Roman" panose="02020603050405020304" pitchFamily="18" charset="0"/>
              <a:ea typeface="宋体" panose="02010600030101010101" pitchFamily="2" charset="-122"/>
            </a:endParaRPr>
          </a:p>
          <a:p>
            <a:pPr marL="266700" indent="266700" algn="just"/>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不论是否发生异常，都要执行的代码</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r>
              <a:rPr lang="en-US" altLang="zh-CN" sz="1400" kern="100" dirty="0">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a:t>
            </a:r>
            <a:endParaRPr lang="zh-CN" altLang="en-US" sz="14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07283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488467"/>
            <a:ext cx="8272463" cy="2308324"/>
          </a:xfrm>
          <a:prstGeom prst="rect">
            <a:avLst/>
          </a:prstGeom>
          <a:noFill/>
        </p:spPr>
        <p:txBody>
          <a:bodyPr wrap="square" rtlCol="0">
            <a:spAutoFit/>
          </a:bodyPr>
          <a:lstStyle/>
          <a:p>
            <a:pPr indent="267970" algn="just"/>
            <a:r>
              <a:rPr lang="zh-CN" altLang="en-US" kern="100" dirty="0">
                <a:effectLst/>
                <a:latin typeface="汉仪雅酷黑 65W" panose="020B0604020202020204" charset="-122"/>
                <a:ea typeface="汉仪雅酷黑 65W" panose="020B0604020202020204" charset="-122"/>
              </a:rPr>
              <a:t>该结构的含义是：当</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块中的语句产生异常时，</a:t>
            </a:r>
            <a:r>
              <a:rPr lang="en-US" altLang="zh-CN" kern="100" dirty="0">
                <a:effectLst/>
                <a:latin typeface="汉仪雅酷黑 65W" panose="020B0604020202020204" charset="-122"/>
                <a:ea typeface="汉仪雅酷黑 65W" panose="020B0604020202020204" charset="-122"/>
              </a:rPr>
              <a:t>Java</a:t>
            </a:r>
            <a:r>
              <a:rPr lang="zh-CN" altLang="en-US" kern="100" dirty="0">
                <a:effectLst/>
                <a:latin typeface="汉仪雅酷黑 65W" panose="020B0604020202020204" charset="-122"/>
                <a:ea typeface="汉仪雅酷黑 65W" panose="020B0604020202020204" charset="-122"/>
              </a:rPr>
              <a:t>虚拟机将在</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块后面的</a:t>
            </a:r>
            <a:r>
              <a:rPr lang="en-US" altLang="zh-CN" kern="100" dirty="0">
                <a:effectLst/>
                <a:latin typeface="汉仪雅酷黑 65W" panose="020B0604020202020204" charset="-122"/>
                <a:ea typeface="汉仪雅酷黑 65W" panose="020B0604020202020204" charset="-122"/>
              </a:rPr>
              <a:t>catch</a:t>
            </a:r>
            <a:r>
              <a:rPr lang="zh-CN" altLang="en-US" kern="100" dirty="0">
                <a:effectLst/>
                <a:latin typeface="汉仪雅酷黑 65W" panose="020B0604020202020204" charset="-122"/>
                <a:ea typeface="汉仪雅酷黑 65W" panose="020B0604020202020204" charset="-122"/>
              </a:rPr>
              <a:t>语句中查找与该异常类型相匹配的加以执行；而</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块中产生异常语句以后的所有语句将不再执行；若</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块中的语句没有产生任何异常，则</a:t>
            </a:r>
            <a:r>
              <a:rPr lang="en-US" altLang="zh-CN" kern="100" dirty="0">
                <a:effectLst/>
                <a:latin typeface="汉仪雅酷黑 65W" panose="020B0604020202020204" charset="-122"/>
                <a:ea typeface="汉仪雅酷黑 65W" panose="020B0604020202020204" charset="-122"/>
              </a:rPr>
              <a:t>catch</a:t>
            </a:r>
            <a:r>
              <a:rPr lang="zh-CN" altLang="en-US" kern="100" dirty="0">
                <a:effectLst/>
                <a:latin typeface="汉仪雅酷黑 65W" panose="020B0604020202020204" charset="-122"/>
                <a:ea typeface="汉仪雅酷黑 65W" panose="020B0604020202020204" charset="-122"/>
              </a:rPr>
              <a:t>块中的语句将被跳过而不再执行。</a:t>
            </a:r>
            <a:r>
              <a:rPr lang="en-US" altLang="zh-CN" kern="100" dirty="0">
                <a:effectLst/>
                <a:latin typeface="汉仪雅酷黑 65W" panose="020B0604020202020204" charset="-122"/>
                <a:ea typeface="汉仪雅酷黑 65W" panose="020B0604020202020204" charset="-122"/>
              </a:rPr>
              <a:t>finally</a:t>
            </a:r>
            <a:r>
              <a:rPr lang="zh-CN" altLang="en-US" kern="100" dirty="0">
                <a:effectLst/>
                <a:latin typeface="汉仪雅酷黑 65W" panose="020B0604020202020204" charset="-122"/>
                <a:ea typeface="汉仪雅酷黑 65W" panose="020B0604020202020204" charset="-122"/>
              </a:rPr>
              <a:t>语句可选，只用于控制从</a:t>
            </a:r>
            <a:r>
              <a:rPr lang="en-US" altLang="zh-CN" kern="100" dirty="0">
                <a:effectLst/>
                <a:latin typeface="汉仪雅酷黑 65W" panose="020B0604020202020204" charset="-122"/>
                <a:ea typeface="汉仪雅酷黑 65W" panose="020B0604020202020204" charset="-122"/>
              </a:rPr>
              <a:t>try-catch</a:t>
            </a:r>
            <a:r>
              <a:rPr lang="zh-CN" altLang="en-US" kern="100" dirty="0">
                <a:effectLst/>
                <a:latin typeface="汉仪雅酷黑 65W" panose="020B0604020202020204" charset="-122"/>
                <a:ea typeface="汉仪雅酷黑 65W" panose="020B0604020202020204" charset="-122"/>
              </a:rPr>
              <a:t>语句转移到另一部分必要的处理工作，这些工作包含了关闭文件或释放其他有关系统资源。该语句执行的是一种强制的无条件执行。即无论在程序中是否出现异常，也无论程序中出现的是哪一种异常，即使</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代码块中包含有</a:t>
            </a:r>
            <a:r>
              <a:rPr lang="en-US" altLang="zh-CN" kern="100" dirty="0">
                <a:effectLst/>
                <a:latin typeface="汉仪雅酷黑 65W" panose="020B0604020202020204" charset="-122"/>
                <a:ea typeface="汉仪雅酷黑 65W" panose="020B0604020202020204" charset="-122"/>
              </a:rPr>
              <a:t>break</a:t>
            </a:r>
            <a:r>
              <a:rPr lang="zh-CN" altLang="en-US" kern="100" dirty="0">
                <a:effectLst/>
                <a:latin typeface="汉仪雅酷黑 65W" panose="020B0604020202020204" charset="-122"/>
                <a:ea typeface="汉仪雅酷黑 65W" panose="020B0604020202020204" charset="-122"/>
              </a:rPr>
              <a:t>、</a:t>
            </a:r>
            <a:r>
              <a:rPr lang="en-US" altLang="zh-CN" kern="100" dirty="0">
                <a:effectLst/>
                <a:latin typeface="汉仪雅酷黑 65W" panose="020B0604020202020204" charset="-122"/>
                <a:ea typeface="汉仪雅酷黑 65W" panose="020B0604020202020204" charset="-122"/>
              </a:rPr>
              <a:t>continue</a:t>
            </a:r>
            <a:r>
              <a:rPr lang="zh-CN" altLang="en-US" kern="100" dirty="0">
                <a:effectLst/>
                <a:latin typeface="汉仪雅酷黑 65W" panose="020B0604020202020204" charset="-122"/>
                <a:ea typeface="汉仪雅酷黑 65W" panose="020B0604020202020204" charset="-122"/>
              </a:rPr>
              <a:t>、</a:t>
            </a:r>
            <a:r>
              <a:rPr lang="en-US" altLang="zh-CN" kern="100" dirty="0">
                <a:effectLst/>
                <a:latin typeface="汉仪雅酷黑 65W" panose="020B0604020202020204" charset="-122"/>
                <a:ea typeface="汉仪雅酷黑 65W" panose="020B0604020202020204" charset="-122"/>
              </a:rPr>
              <a:t>return</a:t>
            </a:r>
            <a:r>
              <a:rPr lang="zh-CN" altLang="en-US" kern="100" dirty="0">
                <a:effectLst/>
                <a:latin typeface="汉仪雅酷黑 65W" panose="020B0604020202020204" charset="-122"/>
                <a:ea typeface="汉仪雅酷黑 65W" panose="020B0604020202020204" charset="-122"/>
              </a:rPr>
              <a:t>或者</a:t>
            </a:r>
            <a:r>
              <a:rPr lang="en-US" altLang="zh-CN" kern="100" dirty="0">
                <a:effectLst/>
                <a:latin typeface="汉仪雅酷黑 65W" panose="020B0604020202020204" charset="-122"/>
                <a:ea typeface="汉仪雅酷黑 65W" panose="020B0604020202020204" charset="-122"/>
              </a:rPr>
              <a:t>throw</a:t>
            </a:r>
            <a:r>
              <a:rPr lang="zh-CN" altLang="en-US" kern="100" dirty="0">
                <a:effectLst/>
                <a:latin typeface="汉仪雅酷黑 65W" panose="020B0604020202020204" charset="-122"/>
                <a:ea typeface="汉仪雅酷黑 65W" panose="020B0604020202020204" charset="-122"/>
              </a:rPr>
              <a:t>语句，都必须执行</a:t>
            </a:r>
            <a:r>
              <a:rPr lang="en-US" altLang="zh-CN" kern="100" dirty="0">
                <a:effectLst/>
                <a:latin typeface="汉仪雅酷黑 65W" panose="020B0604020202020204" charset="-122"/>
                <a:ea typeface="汉仪雅酷黑 65W" panose="020B0604020202020204" charset="-122"/>
              </a:rPr>
              <a:t>finally</a:t>
            </a:r>
            <a:r>
              <a:rPr lang="zh-CN" altLang="en-US" kern="100" dirty="0">
                <a:effectLst/>
                <a:latin typeface="汉仪雅酷黑 65W" panose="020B0604020202020204" charset="-122"/>
                <a:ea typeface="汉仪雅酷黑 65W" panose="020B0604020202020204" charset="-122"/>
              </a:rPr>
              <a:t>块中所包含的语句。</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90593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488467"/>
            <a:ext cx="8272463" cy="2308324"/>
          </a:xfrm>
          <a:prstGeom prst="rect">
            <a:avLst/>
          </a:prstGeom>
          <a:noFill/>
        </p:spPr>
        <p:txBody>
          <a:bodyPr wrap="square" rtlCol="0">
            <a:spAutoFit/>
          </a:bodyPr>
          <a:lstStyle/>
          <a:p>
            <a:pPr indent="267970" algn="just"/>
            <a:r>
              <a:rPr lang="zh-CN" altLang="en-US" kern="100" dirty="0">
                <a:effectLst/>
                <a:latin typeface="汉仪雅酷黑 65W" panose="020B0604020202020204" charset="-122"/>
                <a:ea typeface="汉仪雅酷黑 65W" panose="020B0604020202020204" charset="-122"/>
              </a:rPr>
              <a:t>该结构的含义是：当</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块中的语句产生异常时，</a:t>
            </a:r>
            <a:r>
              <a:rPr lang="en-US" altLang="zh-CN" kern="100" dirty="0">
                <a:effectLst/>
                <a:latin typeface="汉仪雅酷黑 65W" panose="020B0604020202020204" charset="-122"/>
                <a:ea typeface="汉仪雅酷黑 65W" panose="020B0604020202020204" charset="-122"/>
              </a:rPr>
              <a:t>Java</a:t>
            </a:r>
            <a:r>
              <a:rPr lang="zh-CN" altLang="en-US" kern="100" dirty="0">
                <a:effectLst/>
                <a:latin typeface="汉仪雅酷黑 65W" panose="020B0604020202020204" charset="-122"/>
                <a:ea typeface="汉仪雅酷黑 65W" panose="020B0604020202020204" charset="-122"/>
              </a:rPr>
              <a:t>虚拟机将在</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块后面的</a:t>
            </a:r>
            <a:r>
              <a:rPr lang="en-US" altLang="zh-CN" kern="100" dirty="0">
                <a:effectLst/>
                <a:latin typeface="汉仪雅酷黑 65W" panose="020B0604020202020204" charset="-122"/>
                <a:ea typeface="汉仪雅酷黑 65W" panose="020B0604020202020204" charset="-122"/>
              </a:rPr>
              <a:t>catch</a:t>
            </a:r>
            <a:r>
              <a:rPr lang="zh-CN" altLang="en-US" kern="100" dirty="0">
                <a:effectLst/>
                <a:latin typeface="汉仪雅酷黑 65W" panose="020B0604020202020204" charset="-122"/>
                <a:ea typeface="汉仪雅酷黑 65W" panose="020B0604020202020204" charset="-122"/>
              </a:rPr>
              <a:t>语句中查找与该异常类型相匹配的加以执行；而</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块中产生异常语句以后的所有语句将不再执行；若</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块中的语句没有产生任何异常，则</a:t>
            </a:r>
            <a:r>
              <a:rPr lang="en-US" altLang="zh-CN" kern="100" dirty="0">
                <a:effectLst/>
                <a:latin typeface="汉仪雅酷黑 65W" panose="020B0604020202020204" charset="-122"/>
                <a:ea typeface="汉仪雅酷黑 65W" panose="020B0604020202020204" charset="-122"/>
              </a:rPr>
              <a:t>catch</a:t>
            </a:r>
            <a:r>
              <a:rPr lang="zh-CN" altLang="en-US" kern="100" dirty="0">
                <a:effectLst/>
                <a:latin typeface="汉仪雅酷黑 65W" panose="020B0604020202020204" charset="-122"/>
                <a:ea typeface="汉仪雅酷黑 65W" panose="020B0604020202020204" charset="-122"/>
              </a:rPr>
              <a:t>块中的语句将被跳过而不再执行。</a:t>
            </a:r>
            <a:r>
              <a:rPr lang="en-US" altLang="zh-CN" kern="100" dirty="0">
                <a:effectLst/>
                <a:latin typeface="汉仪雅酷黑 65W" panose="020B0604020202020204" charset="-122"/>
                <a:ea typeface="汉仪雅酷黑 65W" panose="020B0604020202020204" charset="-122"/>
              </a:rPr>
              <a:t>finally</a:t>
            </a:r>
            <a:r>
              <a:rPr lang="zh-CN" altLang="en-US" kern="100" dirty="0">
                <a:effectLst/>
                <a:latin typeface="汉仪雅酷黑 65W" panose="020B0604020202020204" charset="-122"/>
                <a:ea typeface="汉仪雅酷黑 65W" panose="020B0604020202020204" charset="-122"/>
              </a:rPr>
              <a:t>语句可选，只用于控制从</a:t>
            </a:r>
            <a:r>
              <a:rPr lang="en-US" altLang="zh-CN" kern="100" dirty="0">
                <a:effectLst/>
                <a:latin typeface="汉仪雅酷黑 65W" panose="020B0604020202020204" charset="-122"/>
                <a:ea typeface="汉仪雅酷黑 65W" panose="020B0604020202020204" charset="-122"/>
              </a:rPr>
              <a:t>try-catch</a:t>
            </a:r>
            <a:r>
              <a:rPr lang="zh-CN" altLang="en-US" kern="100" dirty="0">
                <a:effectLst/>
                <a:latin typeface="汉仪雅酷黑 65W" panose="020B0604020202020204" charset="-122"/>
                <a:ea typeface="汉仪雅酷黑 65W" panose="020B0604020202020204" charset="-122"/>
              </a:rPr>
              <a:t>语句转移到另一部分必要的处理工作，这些工作包含了关闭文件或释放其他有关系统资源。该语句执行的是一种强制的无条件执行。即无论在程序中是否出现异常，也无论程序中出现的是哪一种异常，即使</a:t>
            </a:r>
            <a:r>
              <a:rPr lang="en-US" altLang="zh-CN" kern="100" dirty="0">
                <a:effectLst/>
                <a:latin typeface="汉仪雅酷黑 65W" panose="020B0604020202020204" charset="-122"/>
                <a:ea typeface="汉仪雅酷黑 65W" panose="020B0604020202020204" charset="-122"/>
              </a:rPr>
              <a:t>try</a:t>
            </a:r>
            <a:r>
              <a:rPr lang="zh-CN" altLang="en-US" kern="100" dirty="0">
                <a:effectLst/>
                <a:latin typeface="汉仪雅酷黑 65W" panose="020B0604020202020204" charset="-122"/>
                <a:ea typeface="汉仪雅酷黑 65W" panose="020B0604020202020204" charset="-122"/>
              </a:rPr>
              <a:t>代码块中包含有</a:t>
            </a:r>
            <a:r>
              <a:rPr lang="en-US" altLang="zh-CN" kern="100" dirty="0">
                <a:effectLst/>
                <a:latin typeface="汉仪雅酷黑 65W" panose="020B0604020202020204" charset="-122"/>
                <a:ea typeface="汉仪雅酷黑 65W" panose="020B0604020202020204" charset="-122"/>
              </a:rPr>
              <a:t>break</a:t>
            </a:r>
            <a:r>
              <a:rPr lang="zh-CN" altLang="en-US" kern="100" dirty="0">
                <a:effectLst/>
                <a:latin typeface="汉仪雅酷黑 65W" panose="020B0604020202020204" charset="-122"/>
                <a:ea typeface="汉仪雅酷黑 65W" panose="020B0604020202020204" charset="-122"/>
              </a:rPr>
              <a:t>、</a:t>
            </a:r>
            <a:r>
              <a:rPr lang="en-US" altLang="zh-CN" kern="100" dirty="0">
                <a:effectLst/>
                <a:latin typeface="汉仪雅酷黑 65W" panose="020B0604020202020204" charset="-122"/>
                <a:ea typeface="汉仪雅酷黑 65W" panose="020B0604020202020204" charset="-122"/>
              </a:rPr>
              <a:t>continue</a:t>
            </a:r>
            <a:r>
              <a:rPr lang="zh-CN" altLang="en-US" kern="100" dirty="0">
                <a:effectLst/>
                <a:latin typeface="汉仪雅酷黑 65W" panose="020B0604020202020204" charset="-122"/>
                <a:ea typeface="汉仪雅酷黑 65W" panose="020B0604020202020204" charset="-122"/>
              </a:rPr>
              <a:t>、</a:t>
            </a:r>
            <a:r>
              <a:rPr lang="en-US" altLang="zh-CN" kern="100" dirty="0">
                <a:effectLst/>
                <a:latin typeface="汉仪雅酷黑 65W" panose="020B0604020202020204" charset="-122"/>
                <a:ea typeface="汉仪雅酷黑 65W" panose="020B0604020202020204" charset="-122"/>
              </a:rPr>
              <a:t>return</a:t>
            </a:r>
            <a:r>
              <a:rPr lang="zh-CN" altLang="en-US" kern="100" dirty="0">
                <a:effectLst/>
                <a:latin typeface="汉仪雅酷黑 65W" panose="020B0604020202020204" charset="-122"/>
                <a:ea typeface="汉仪雅酷黑 65W" panose="020B0604020202020204" charset="-122"/>
              </a:rPr>
              <a:t>或者</a:t>
            </a:r>
            <a:r>
              <a:rPr lang="en-US" altLang="zh-CN" kern="100" dirty="0">
                <a:effectLst/>
                <a:latin typeface="汉仪雅酷黑 65W" panose="020B0604020202020204" charset="-122"/>
                <a:ea typeface="汉仪雅酷黑 65W" panose="020B0604020202020204" charset="-122"/>
              </a:rPr>
              <a:t>throw</a:t>
            </a:r>
            <a:r>
              <a:rPr lang="zh-CN" altLang="en-US" kern="100" dirty="0">
                <a:effectLst/>
                <a:latin typeface="汉仪雅酷黑 65W" panose="020B0604020202020204" charset="-122"/>
                <a:ea typeface="汉仪雅酷黑 65W" panose="020B0604020202020204" charset="-122"/>
              </a:rPr>
              <a:t>语句，都必须执行</a:t>
            </a:r>
            <a:r>
              <a:rPr lang="en-US" altLang="zh-CN" kern="100" dirty="0">
                <a:effectLst/>
                <a:latin typeface="汉仪雅酷黑 65W" panose="020B0604020202020204" charset="-122"/>
                <a:ea typeface="汉仪雅酷黑 65W" panose="020B0604020202020204" charset="-122"/>
              </a:rPr>
              <a:t>finally</a:t>
            </a:r>
            <a:r>
              <a:rPr lang="zh-CN" altLang="en-US" kern="100" dirty="0">
                <a:effectLst/>
                <a:latin typeface="汉仪雅酷黑 65W" panose="020B0604020202020204" charset="-122"/>
                <a:ea typeface="汉仪雅酷黑 65W" panose="020B0604020202020204" charset="-122"/>
              </a:rPr>
              <a:t>块中所包含的语句。</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57072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67193"/>
            <a:ext cx="8272463" cy="4308872"/>
          </a:xfrm>
          <a:prstGeom prst="rect">
            <a:avLst/>
          </a:prstGeom>
          <a:noFill/>
        </p:spPr>
        <p:txBody>
          <a:bodyPr wrap="square" rtlCol="0">
            <a:spAutoFit/>
          </a:bodyPr>
          <a:lstStyle/>
          <a:p>
            <a:pPr indent="266700" algn="just" fontAlgn="base"/>
            <a:r>
              <a:rPr lang="zh-CN" altLang="zh-CN" sz="1400" kern="100" dirty="0">
                <a:effectLst/>
                <a:latin typeface="汉仪雅酷黑 65W" panose="020B0604020202020204" charset="-122"/>
                <a:ea typeface="汉仪雅酷黑 65W" panose="020B0604020202020204" charset="-122"/>
              </a:rPr>
              <a:t>对程序</a:t>
            </a:r>
            <a:r>
              <a:rPr lang="en-US" altLang="zh-CN" sz="1400" kern="100" dirty="0">
                <a:effectLst/>
                <a:latin typeface="汉仪雅酷黑 65W" panose="020B0604020202020204" charset="-122"/>
                <a:ea typeface="汉仪雅酷黑 65W" panose="020B0604020202020204" charset="-122"/>
              </a:rPr>
              <a:t>[</a:t>
            </a:r>
            <a:r>
              <a:rPr lang="zh-CN" altLang="zh-CN" sz="1400" kern="100" dirty="0">
                <a:effectLst/>
                <a:latin typeface="汉仪雅酷黑 65W" panose="020B0604020202020204" charset="-122"/>
                <a:ea typeface="汉仪雅酷黑 65W" panose="020B0604020202020204" charset="-122"/>
              </a:rPr>
              <a:t>例</a:t>
            </a:r>
            <a:r>
              <a:rPr lang="en-US" altLang="zh-CN" sz="1400" kern="100" dirty="0">
                <a:effectLst/>
                <a:latin typeface="汉仪雅酷黑 65W" panose="020B0604020202020204" charset="-122"/>
                <a:ea typeface="汉仪雅酷黑 65W" panose="020B0604020202020204" charset="-122"/>
              </a:rPr>
              <a:t>2.7]</a:t>
            </a:r>
            <a:r>
              <a:rPr lang="zh-CN" altLang="zh-CN" sz="1400" kern="100" dirty="0">
                <a:effectLst/>
                <a:latin typeface="汉仪雅酷黑 65W" panose="020B0604020202020204" charset="-122"/>
                <a:ea typeface="汉仪雅酷黑 65W" panose="020B0604020202020204" charset="-122"/>
              </a:rPr>
              <a:t>修改如下，在代码中加入</a:t>
            </a:r>
            <a:r>
              <a:rPr lang="en-US" altLang="zh-CN" sz="1400" kern="100" dirty="0">
                <a:effectLst/>
                <a:latin typeface="汉仪雅酷黑 65W" panose="020B0604020202020204" charset="-122"/>
                <a:ea typeface="汉仪雅酷黑 65W" panose="020B0604020202020204" charset="-122"/>
              </a:rPr>
              <a:t>try</a:t>
            </a:r>
            <a:r>
              <a:rPr lang="zh-CN" altLang="zh-CN" sz="1400" kern="100" dirty="0">
                <a:effectLst/>
                <a:latin typeface="汉仪雅酷黑 65W" panose="020B0604020202020204" charset="-122"/>
                <a:ea typeface="汉仪雅酷黑 65W" panose="020B0604020202020204" charset="-122"/>
              </a:rPr>
              <a:t>、</a:t>
            </a:r>
            <a:r>
              <a:rPr lang="en-US" altLang="zh-CN" sz="1400" kern="100" dirty="0">
                <a:effectLst/>
                <a:latin typeface="汉仪雅酷黑 65W" panose="020B0604020202020204" charset="-122"/>
                <a:ea typeface="汉仪雅酷黑 65W" panose="020B0604020202020204" charset="-122"/>
              </a:rPr>
              <a:t>catch</a:t>
            </a:r>
            <a:r>
              <a:rPr lang="zh-CN" altLang="zh-CN" sz="1400" kern="100" dirty="0">
                <a:effectLst/>
                <a:latin typeface="汉仪雅酷黑 65W" panose="020B0604020202020204" charset="-122"/>
                <a:ea typeface="汉仪雅酷黑 65W" panose="020B0604020202020204" charset="-122"/>
              </a:rPr>
              <a:t>以及</a:t>
            </a:r>
            <a:r>
              <a:rPr lang="en-US" altLang="zh-CN" sz="1400" kern="100" dirty="0">
                <a:effectLst/>
                <a:latin typeface="汉仪雅酷黑 65W" panose="020B0604020202020204" charset="-122"/>
                <a:ea typeface="汉仪雅酷黑 65W" panose="020B0604020202020204" charset="-122"/>
              </a:rPr>
              <a:t>finally</a:t>
            </a:r>
            <a:r>
              <a:rPr lang="zh-CN" altLang="zh-CN" sz="1400" kern="100" dirty="0">
                <a:effectLst/>
                <a:latin typeface="汉仪雅酷黑 65W" panose="020B0604020202020204" charset="-122"/>
                <a:ea typeface="汉仪雅酷黑 65W" panose="020B0604020202020204" charset="-122"/>
              </a:rPr>
              <a:t>语句。程序运行结果如图</a:t>
            </a:r>
            <a:r>
              <a:rPr lang="en-US" altLang="zh-CN" sz="1400" kern="100" dirty="0">
                <a:effectLst/>
                <a:latin typeface="汉仪雅酷黑 65W" panose="020B0604020202020204" charset="-122"/>
                <a:ea typeface="汉仪雅酷黑 65W" panose="020B0604020202020204" charset="-122"/>
              </a:rPr>
              <a:t>2.9</a:t>
            </a:r>
            <a:r>
              <a:rPr lang="zh-CN" altLang="zh-CN" sz="1400" kern="100" dirty="0">
                <a:effectLst/>
                <a:latin typeface="汉仪雅酷黑 65W" panose="020B0604020202020204" charset="-122"/>
                <a:ea typeface="汉仪雅酷黑 65W" panose="020B0604020202020204" charset="-122"/>
              </a:rPr>
              <a:t>所示。</a:t>
            </a:r>
          </a:p>
          <a:p>
            <a:pPr indent="266700" algn="just"/>
            <a:r>
              <a:rPr lang="en-US" altLang="zh-CN" sz="1100" kern="100" dirty="0">
                <a:effectLst/>
                <a:latin typeface="Times New Roman" panose="02020603050405020304" pitchFamily="18" charset="0"/>
                <a:ea typeface="宋体" panose="02010600030101010101" pitchFamily="2" charset="-122"/>
              </a:rPr>
              <a:t>package chapter2;</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public class Exception1</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solidFill>
                  <a:srgbClr val="0066FF"/>
                </a:solidFill>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public static void main(String </a:t>
            </a:r>
            <a:r>
              <a:rPr lang="en-US" altLang="zh-CN" sz="1100" kern="100" dirty="0" err="1">
                <a:effectLst/>
                <a:latin typeface="Times New Roman" panose="02020603050405020304" pitchFamily="18" charset="0"/>
                <a:ea typeface="宋体" panose="02010600030101010101" pitchFamily="2" charset="-122"/>
              </a:rPr>
              <a:t>args</a:t>
            </a:r>
            <a:r>
              <a:rPr lang="en-US" altLang="zh-CN" sz="1100" kern="100" dirty="0">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a:solidFill>
                  <a:srgbClr val="0066FF"/>
                </a:solidFill>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try</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a:solidFill>
                  <a:srgbClr val="0066FF"/>
                </a:solidFill>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int a[]={1</a:t>
            </a:r>
            <a:r>
              <a:rPr lang="en-US" altLang="zh-CN" sz="1100" kern="100" dirty="0">
                <a:solidFill>
                  <a:srgbClr val="0066FF"/>
                </a:solidFill>
                <a:effectLst/>
                <a:latin typeface="Times New Roman" panose="02020603050405020304" pitchFamily="18" charset="0"/>
                <a:ea typeface="宋体" panose="02010600030101010101" pitchFamily="2" charset="-122"/>
              </a:rPr>
              <a:t>,</a:t>
            </a:r>
            <a:r>
              <a:rPr lang="en-US" altLang="zh-CN" sz="1100" kern="100" dirty="0">
                <a:effectLst/>
                <a:latin typeface="Times New Roman" panose="02020603050405020304" pitchFamily="18" charset="0"/>
                <a:ea typeface="宋体" panose="02010600030101010101" pitchFamily="2" charset="-122"/>
              </a:rPr>
              <a:t>2</a:t>
            </a:r>
            <a:r>
              <a:rPr lang="en-US" altLang="zh-CN" sz="1100" kern="100" dirty="0">
                <a:solidFill>
                  <a:srgbClr val="0066FF"/>
                </a:solidFill>
                <a:effectLst/>
                <a:latin typeface="Times New Roman" panose="02020603050405020304" pitchFamily="18" charset="0"/>
                <a:ea typeface="宋体" panose="02010600030101010101" pitchFamily="2" charset="-122"/>
              </a:rPr>
              <a:t>,</a:t>
            </a:r>
            <a:r>
              <a:rPr lang="en-US" altLang="zh-CN" sz="1100" kern="100" dirty="0">
                <a:effectLst/>
                <a:latin typeface="Times New Roman" panose="02020603050405020304" pitchFamily="18" charset="0"/>
                <a:ea typeface="宋体" panose="02010600030101010101" pitchFamily="2" charset="-122"/>
              </a:rPr>
              <a:t>3},sum=0;</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for (int </a:t>
            </a:r>
            <a:r>
              <a:rPr lang="en-US" altLang="zh-CN" sz="1100" kern="100" dirty="0" err="1">
                <a:effectLst/>
                <a:latin typeface="Times New Roman" panose="02020603050405020304" pitchFamily="18" charset="0"/>
                <a:ea typeface="宋体" panose="02010600030101010101" pitchFamily="2" charset="-122"/>
              </a:rPr>
              <a:t>i</a:t>
            </a:r>
            <a:r>
              <a:rPr lang="en-US" altLang="zh-CN" sz="1100" kern="100" dirty="0">
                <a:effectLst/>
                <a:latin typeface="Times New Roman" panose="02020603050405020304" pitchFamily="18" charset="0"/>
                <a:ea typeface="宋体" panose="02010600030101010101" pitchFamily="2" charset="-122"/>
              </a:rPr>
              <a:t>=0; </a:t>
            </a:r>
            <a:r>
              <a:rPr lang="en-US" altLang="zh-CN" sz="1100" kern="100" dirty="0" err="1">
                <a:effectLst/>
                <a:latin typeface="Times New Roman" panose="02020603050405020304" pitchFamily="18" charset="0"/>
                <a:ea typeface="宋体" panose="02010600030101010101" pitchFamily="2" charset="-122"/>
              </a:rPr>
              <a:t>i</a:t>
            </a:r>
            <a:r>
              <a:rPr lang="en-US" altLang="zh-CN" sz="1100" kern="100" dirty="0">
                <a:effectLst/>
                <a:latin typeface="Times New Roman" panose="02020603050405020304" pitchFamily="18" charset="0"/>
                <a:ea typeface="宋体" panose="02010600030101010101" pitchFamily="2" charset="-122"/>
              </a:rPr>
              <a:t>&lt;=3; </a:t>
            </a:r>
            <a:r>
              <a:rPr lang="en-US" altLang="zh-CN" sz="1100" kern="100" dirty="0" err="1">
                <a:effectLst/>
                <a:latin typeface="Times New Roman" panose="02020603050405020304" pitchFamily="18" charset="0"/>
                <a:ea typeface="宋体" panose="02010600030101010101" pitchFamily="2" charset="-122"/>
              </a:rPr>
              <a:t>i</a:t>
            </a:r>
            <a:r>
              <a:rPr lang="en-US" altLang="zh-CN" sz="1100" kern="100" dirty="0">
                <a:effectLst/>
                <a:latin typeface="Times New Roman" panose="02020603050405020304" pitchFamily="18" charset="0"/>
                <a:ea typeface="宋体" panose="02010600030101010101" pitchFamily="2" charset="-122"/>
              </a:rPr>
              <a:t>++)  sum=</a:t>
            </a:r>
            <a:r>
              <a:rPr lang="en-US" altLang="zh-CN" sz="1100" kern="100" dirty="0" err="1">
                <a:effectLst/>
                <a:latin typeface="Times New Roman" panose="02020603050405020304" pitchFamily="18" charset="0"/>
                <a:ea typeface="宋体" panose="02010600030101010101" pitchFamily="2" charset="-122"/>
              </a:rPr>
              <a:t>sum+a</a:t>
            </a:r>
            <a:r>
              <a:rPr lang="en-US" altLang="zh-CN" sz="1100" kern="100" dirty="0">
                <a:effectLst/>
                <a:latin typeface="Times New Roman" panose="02020603050405020304" pitchFamily="18" charset="0"/>
                <a:ea typeface="宋体" panose="02010600030101010101" pitchFamily="2" charset="-122"/>
              </a:rPr>
              <a:t>[</a:t>
            </a:r>
            <a:r>
              <a:rPr lang="en-US" altLang="zh-CN" sz="1100" kern="100" dirty="0" err="1">
                <a:effectLst/>
                <a:latin typeface="Times New Roman" panose="02020603050405020304" pitchFamily="18" charset="0"/>
                <a:ea typeface="宋体" panose="02010600030101010101" pitchFamily="2" charset="-122"/>
              </a:rPr>
              <a:t>i</a:t>
            </a:r>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err="1">
                <a:effectLst/>
                <a:latin typeface="Times New Roman" panose="02020603050405020304" pitchFamily="18" charset="0"/>
                <a:ea typeface="宋体" panose="02010600030101010101" pitchFamily="2" charset="-122"/>
              </a:rPr>
              <a:t>System.out.println</a:t>
            </a:r>
            <a:r>
              <a:rPr lang="en-US" altLang="zh-CN" sz="1100" kern="100" dirty="0">
                <a:effectLst/>
                <a:latin typeface="Times New Roman" panose="02020603050405020304" pitchFamily="18" charset="0"/>
                <a:ea typeface="宋体" panose="02010600030101010101" pitchFamily="2" charset="-122"/>
              </a:rPr>
              <a:t>("sum="+sum);</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catch (</a:t>
            </a:r>
            <a:r>
              <a:rPr lang="en-US" altLang="zh-CN" sz="1100" kern="100" dirty="0" err="1">
                <a:effectLst/>
                <a:latin typeface="Times New Roman" panose="02020603050405020304" pitchFamily="18" charset="0"/>
                <a:ea typeface="宋体" panose="02010600030101010101" pitchFamily="2" charset="-122"/>
              </a:rPr>
              <a:t>ArrayIndexOutOfBoundsException</a:t>
            </a:r>
            <a:r>
              <a:rPr lang="en-US" altLang="zh-CN" sz="1100" kern="100" dirty="0">
                <a:effectLst/>
                <a:latin typeface="Times New Roman" panose="02020603050405020304" pitchFamily="18" charset="0"/>
                <a:ea typeface="宋体" panose="02010600030101010101" pitchFamily="2" charset="-122"/>
              </a:rPr>
              <a:t> e)</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a:solidFill>
                  <a:srgbClr val="0066FF"/>
                </a:solidFill>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err="1">
                <a:effectLst/>
                <a:latin typeface="Times New Roman" panose="02020603050405020304" pitchFamily="18" charset="0"/>
                <a:ea typeface="宋体" panose="02010600030101010101" pitchFamily="2" charset="-122"/>
              </a:rPr>
              <a:t>e.printStackTrace</a:t>
            </a:r>
            <a:r>
              <a:rPr lang="en-US" altLang="zh-CN" sz="1100" kern="100" dirty="0">
                <a:effectLst/>
                <a:latin typeface="Times New Roman" panose="02020603050405020304" pitchFamily="18" charset="0"/>
                <a:ea typeface="宋体" panose="02010600030101010101" pitchFamily="2" charset="-122"/>
              </a:rPr>
              <a:t>();//</a:t>
            </a:r>
            <a:r>
              <a:rPr lang="zh-CN" altLang="zh-CN" sz="1100" kern="100" dirty="0">
                <a:effectLst/>
                <a:latin typeface="Times New Roman" panose="02020603050405020304" pitchFamily="18" charset="0"/>
                <a:ea typeface="宋体" panose="02010600030101010101" pitchFamily="2" charset="-122"/>
              </a:rPr>
              <a:t>打印错误位置及原因</a:t>
            </a:r>
          </a:p>
          <a:p>
            <a:pPr indent="266700" algn="just"/>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finally</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a:solidFill>
                  <a:srgbClr val="0066FF"/>
                </a:solidFill>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//finally</a:t>
            </a:r>
            <a:r>
              <a:rPr lang="zh-CN" altLang="zh-CN" sz="1100" kern="100" dirty="0">
                <a:effectLst/>
                <a:latin typeface="Times New Roman" panose="02020603050405020304" pitchFamily="18" charset="0"/>
                <a:ea typeface="宋体" panose="02010600030101010101" pitchFamily="2" charset="-122"/>
              </a:rPr>
              <a:t>语句段中的语句一定会执行</a:t>
            </a:r>
          </a:p>
          <a:p>
            <a:pPr indent="266700" algn="just"/>
            <a:r>
              <a:rPr lang="en-US" altLang="zh-CN" sz="1100" kern="100" dirty="0">
                <a:effectLst/>
                <a:latin typeface="Times New Roman" panose="02020603050405020304" pitchFamily="18" charset="0"/>
                <a:ea typeface="宋体" panose="02010600030101010101" pitchFamily="2" charset="-122"/>
              </a:rPr>
              <a:t>			</a:t>
            </a:r>
            <a:r>
              <a:rPr lang="en-US" altLang="zh-CN" sz="1100" kern="100" dirty="0" err="1">
                <a:effectLst/>
                <a:latin typeface="Times New Roman" panose="02020603050405020304" pitchFamily="18" charset="0"/>
                <a:ea typeface="宋体" panose="02010600030101010101" pitchFamily="2" charset="-122"/>
              </a:rPr>
              <a:t>System.out.println</a:t>
            </a:r>
            <a:r>
              <a:rPr lang="en-US" altLang="zh-CN" sz="1100" kern="100" dirty="0">
                <a:effectLst/>
                <a:latin typeface="Times New Roman" panose="02020603050405020304" pitchFamily="18" charset="0"/>
                <a:ea typeface="宋体" panose="02010600030101010101" pitchFamily="2" charset="-122"/>
              </a:rPr>
              <a:t>("</a:t>
            </a:r>
            <a:r>
              <a:rPr lang="en-US" altLang="zh-CN" sz="1100" kern="100" dirty="0" err="1">
                <a:effectLst/>
                <a:latin typeface="Times New Roman" panose="02020603050405020304" pitchFamily="18" charset="0"/>
                <a:ea typeface="宋体" panose="02010600030101010101" pitchFamily="2" charset="-122"/>
              </a:rPr>
              <a:t>Programm</a:t>
            </a:r>
            <a:r>
              <a:rPr lang="en-US" altLang="zh-CN" sz="1100" kern="100" dirty="0">
                <a:effectLst/>
                <a:latin typeface="Times New Roman" panose="02020603050405020304" pitchFamily="18" charset="0"/>
                <a:ea typeface="宋体" panose="02010600030101010101" pitchFamily="2" charset="-122"/>
              </a:rPr>
              <a:t> Finished!");</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indent="266700" algn="just"/>
            <a:r>
              <a:rPr lang="en-US" altLang="zh-CN" sz="1100" kern="100" dirty="0">
                <a:effectLst/>
                <a:latin typeface="Times New Roman" panose="02020603050405020304" pitchFamily="18" charset="0"/>
                <a:ea typeface="宋体" panose="02010600030101010101" pitchFamily="2" charset="-122"/>
              </a:rPr>
              <a:t>}</a:t>
            </a:r>
            <a:endParaRPr lang="zh-CN" altLang="zh-CN" sz="1100" kern="100" dirty="0">
              <a:effectLst/>
              <a:latin typeface="Times New Roman" panose="02020603050405020304" pitchFamily="18" charset="0"/>
              <a:ea typeface="宋体" panose="02010600030101010101" pitchFamily="2" charset="-122"/>
            </a:endParaRPr>
          </a:p>
          <a:p>
            <a:pPr indent="267970" algn="just"/>
            <a:endParaRPr lang="zh-CN" altLang="en-US"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5972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4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面向对象基础</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4.6</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异常处理机制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67193"/>
            <a:ext cx="8272463" cy="4001095"/>
          </a:xfrm>
          <a:prstGeom prst="rect">
            <a:avLst/>
          </a:prstGeom>
          <a:noFill/>
        </p:spPr>
        <p:txBody>
          <a:bodyPr wrap="square" rtlCol="0">
            <a:spAutoFit/>
          </a:bodyPr>
          <a:lstStyle/>
          <a:p>
            <a:pPr indent="266700" algn="just" fontAlgn="base"/>
            <a:r>
              <a:rPr lang="en-US" altLang="zh-CN" sz="1600" kern="100" dirty="0">
                <a:effectLst/>
                <a:latin typeface="汉仪雅酷黑 65W" panose="020B0604020202020204" charset="-122"/>
                <a:ea typeface="汉仪雅酷黑 65W" panose="020B0604020202020204" charset="-122"/>
              </a:rPr>
              <a:t>2</a:t>
            </a:r>
            <a:r>
              <a:rPr lang="zh-CN" altLang="en-US" sz="1600" kern="100" dirty="0">
                <a:effectLst/>
                <a:latin typeface="汉仪雅酷黑 65W" panose="020B0604020202020204" charset="-122"/>
                <a:ea typeface="汉仪雅酷黑 65W" panose="020B0604020202020204" charset="-122"/>
              </a:rPr>
              <a:t>．异常抛出的方式</a:t>
            </a:r>
          </a:p>
          <a:p>
            <a:pPr indent="266700" algn="just" fontAlgn="base"/>
            <a:r>
              <a:rPr lang="zh-CN" altLang="en-US" sz="1600" kern="100" dirty="0">
                <a:effectLst/>
                <a:latin typeface="汉仪雅酷黑 65W" panose="020B0604020202020204" charset="-122"/>
                <a:ea typeface="汉仪雅酷黑 65W" panose="020B0604020202020204" charset="-122"/>
              </a:rPr>
              <a:t>在</a:t>
            </a:r>
            <a:r>
              <a:rPr lang="en-US" altLang="zh-CN" sz="1600" kern="100" dirty="0">
                <a:effectLst/>
                <a:latin typeface="汉仪雅酷黑 65W" panose="020B0604020202020204" charset="-122"/>
                <a:ea typeface="汉仪雅酷黑 65W" panose="020B0604020202020204" charset="-122"/>
              </a:rPr>
              <a:t>Java</a:t>
            </a:r>
            <a:r>
              <a:rPr lang="zh-CN" altLang="en-US" sz="1600" kern="100" dirty="0">
                <a:effectLst/>
                <a:latin typeface="汉仪雅酷黑 65W" panose="020B0604020202020204" charset="-122"/>
                <a:ea typeface="汉仪雅酷黑 65W" panose="020B0604020202020204" charset="-122"/>
              </a:rPr>
              <a:t>语言中，异常抛出有两种方式：直接抛出和间接抛出。直接抛出方式是在方法中直接利用</a:t>
            </a:r>
            <a:r>
              <a:rPr lang="en-US" altLang="zh-CN" sz="1600" kern="100" dirty="0">
                <a:effectLst/>
                <a:latin typeface="汉仪雅酷黑 65W" panose="020B0604020202020204" charset="-122"/>
                <a:ea typeface="汉仪雅酷黑 65W" panose="020B0604020202020204" charset="-122"/>
              </a:rPr>
              <a:t>throw</a:t>
            </a:r>
            <a:r>
              <a:rPr lang="zh-CN" altLang="en-US" sz="1600" kern="100" dirty="0">
                <a:effectLst/>
                <a:latin typeface="汉仪雅酷黑 65W" panose="020B0604020202020204" charset="-122"/>
                <a:ea typeface="汉仪雅酷黑 65W" panose="020B0604020202020204" charset="-122"/>
              </a:rPr>
              <a:t>语句将异常抛出；间接抛出方式是在方法的定义中利用</a:t>
            </a:r>
            <a:r>
              <a:rPr lang="en-US" altLang="zh-CN" sz="1600" kern="100" dirty="0">
                <a:effectLst/>
                <a:latin typeface="汉仪雅酷黑 65W" panose="020B0604020202020204" charset="-122"/>
                <a:ea typeface="汉仪雅酷黑 65W" panose="020B0604020202020204" charset="-122"/>
              </a:rPr>
              <a:t>throws</a:t>
            </a:r>
            <a:r>
              <a:rPr lang="zh-CN" altLang="en-US" sz="1600" kern="100" dirty="0">
                <a:effectLst/>
                <a:latin typeface="汉仪雅酷黑 65W" panose="020B0604020202020204" charset="-122"/>
                <a:ea typeface="汉仪雅酷黑 65W" panose="020B0604020202020204" charset="-122"/>
              </a:rPr>
              <a:t>关键字将可能产生的异常间接抛出。</a:t>
            </a:r>
          </a:p>
          <a:p>
            <a:pPr indent="266700" algn="just" fontAlgn="base"/>
            <a:r>
              <a:rPr lang="zh-CN" altLang="en-US" sz="1600" kern="100" dirty="0">
                <a:effectLst/>
                <a:latin typeface="汉仪雅酷黑 65W" panose="020B0604020202020204" charset="-122"/>
                <a:ea typeface="汉仪雅酷黑 65W" panose="020B0604020202020204" charset="-122"/>
              </a:rPr>
              <a:t>（</a:t>
            </a:r>
            <a:r>
              <a:rPr lang="en-US" altLang="zh-CN" sz="1600" kern="100" dirty="0">
                <a:effectLst/>
                <a:latin typeface="汉仪雅酷黑 65W" panose="020B0604020202020204" charset="-122"/>
                <a:ea typeface="汉仪雅酷黑 65W" panose="020B0604020202020204" charset="-122"/>
              </a:rPr>
              <a:t>1</a:t>
            </a:r>
            <a:r>
              <a:rPr lang="zh-CN" altLang="en-US" sz="1600" kern="100" dirty="0">
                <a:effectLst/>
                <a:latin typeface="汉仪雅酷黑 65W" panose="020B0604020202020204" charset="-122"/>
                <a:ea typeface="汉仪雅酷黑 65W" panose="020B0604020202020204" charset="-122"/>
              </a:rPr>
              <a:t>）直接抛出异常</a:t>
            </a:r>
          </a:p>
          <a:p>
            <a:pPr indent="266700" algn="just" fontAlgn="base"/>
            <a:r>
              <a:rPr lang="zh-CN" altLang="en-US" sz="1600" kern="100" dirty="0">
                <a:effectLst/>
                <a:latin typeface="汉仪雅酷黑 65W" panose="020B0604020202020204" charset="-122"/>
                <a:ea typeface="汉仪雅酷黑 65W" panose="020B0604020202020204" charset="-122"/>
              </a:rPr>
              <a:t>在</a:t>
            </a:r>
            <a:r>
              <a:rPr lang="en-US" altLang="zh-CN" sz="1600" kern="100" dirty="0">
                <a:effectLst/>
                <a:latin typeface="汉仪雅酷黑 65W" panose="020B0604020202020204" charset="-122"/>
                <a:ea typeface="汉仪雅酷黑 65W" panose="020B0604020202020204" charset="-122"/>
              </a:rPr>
              <a:t>Java</a:t>
            </a:r>
            <a:r>
              <a:rPr lang="zh-CN" altLang="en-US" sz="1600" kern="100" dirty="0">
                <a:effectLst/>
                <a:latin typeface="汉仪雅酷黑 65W" panose="020B0604020202020204" charset="-122"/>
                <a:ea typeface="汉仪雅酷黑 65W" panose="020B0604020202020204" charset="-122"/>
              </a:rPr>
              <a:t>语言中直接抛出异常的格式为：</a:t>
            </a:r>
            <a:r>
              <a:rPr lang="en-US" altLang="zh-CN" sz="1600" kern="100" dirty="0">
                <a:effectLst/>
                <a:latin typeface="汉仪雅酷黑 65W" panose="020B0604020202020204" charset="-122"/>
                <a:ea typeface="汉仪雅酷黑 65W" panose="020B0604020202020204" charset="-122"/>
              </a:rPr>
              <a:t>throw </a:t>
            </a:r>
            <a:r>
              <a:rPr lang="en-US" altLang="zh-CN" sz="1600" kern="100" dirty="0" err="1">
                <a:effectLst/>
                <a:latin typeface="汉仪雅酷黑 65W" panose="020B0604020202020204" charset="-122"/>
                <a:ea typeface="汉仪雅酷黑 65W" panose="020B0604020202020204" charset="-122"/>
              </a:rPr>
              <a:t>newExceptionObject</a:t>
            </a:r>
            <a:r>
              <a:rPr lang="zh-CN" altLang="en-US" sz="1600" kern="100" dirty="0">
                <a:effectLst/>
                <a:latin typeface="汉仪雅酷黑 65W" panose="020B0604020202020204" charset="-122"/>
                <a:ea typeface="汉仪雅酷黑 65W" panose="020B0604020202020204" charset="-122"/>
              </a:rPr>
              <a:t>；</a:t>
            </a:r>
            <a:endParaRPr lang="en-US" altLang="zh-CN" sz="1600" kern="100" dirty="0">
              <a:effectLst/>
              <a:latin typeface="汉仪雅酷黑 65W" panose="020B0604020202020204" charset="-122"/>
              <a:ea typeface="汉仪雅酷黑 65W" panose="020B0604020202020204" charset="-122"/>
            </a:endParaRPr>
          </a:p>
          <a:p>
            <a:pPr indent="266700" algn="just" fontAlgn="base"/>
            <a:r>
              <a:rPr lang="zh-CN" altLang="en-US" sz="1600" kern="100" dirty="0">
                <a:effectLst/>
                <a:latin typeface="汉仪雅酷黑 65W" panose="020B0604020202020204" charset="-122"/>
                <a:ea typeface="汉仪雅酷黑 65W" panose="020B0604020202020204" charset="-122"/>
              </a:rPr>
              <a:t>利用</a:t>
            </a:r>
            <a:r>
              <a:rPr lang="en-US" altLang="zh-CN" sz="1600" kern="100" dirty="0">
                <a:effectLst/>
                <a:latin typeface="汉仪雅酷黑 65W" panose="020B0604020202020204" charset="-122"/>
                <a:ea typeface="汉仪雅酷黑 65W" panose="020B0604020202020204" charset="-122"/>
              </a:rPr>
              <a:t>throw</a:t>
            </a:r>
            <a:r>
              <a:rPr lang="zh-CN" altLang="en-US" sz="1600" kern="100" dirty="0">
                <a:effectLst/>
                <a:latin typeface="汉仪雅酷黑 65W" panose="020B0604020202020204" charset="-122"/>
                <a:ea typeface="汉仪雅酷黑 65W" panose="020B0604020202020204" charset="-122"/>
              </a:rPr>
              <a:t>语句抛出一个异常后，程序执行流程将直接寻找一个</a:t>
            </a:r>
            <a:r>
              <a:rPr lang="en-US" altLang="zh-CN" sz="1600" kern="100" dirty="0">
                <a:effectLst/>
                <a:latin typeface="汉仪雅酷黑 65W" panose="020B0604020202020204" charset="-122"/>
                <a:ea typeface="汉仪雅酷黑 65W" panose="020B0604020202020204" charset="-122"/>
              </a:rPr>
              <a:t>catch</a:t>
            </a:r>
            <a:r>
              <a:rPr lang="zh-CN" altLang="en-US" sz="1600" kern="100" dirty="0">
                <a:effectLst/>
                <a:latin typeface="汉仪雅酷黑 65W" panose="020B0604020202020204" charset="-122"/>
                <a:ea typeface="汉仪雅酷黑 65W" panose="020B0604020202020204" charset="-122"/>
              </a:rPr>
              <a:t>语句并进行匹配，执行相应的异常处理程序，其后的所有语句都将被忽略，如下例所示：</a:t>
            </a:r>
          </a:p>
          <a:p>
            <a:pPr indent="266700" algn="ctr" fontAlgn="base"/>
            <a:r>
              <a:rPr lang="en-US" altLang="zh-CN" sz="1400" kern="100" dirty="0">
                <a:effectLst/>
                <a:latin typeface="宋体" panose="02010600030101010101" pitchFamily="2" charset="-122"/>
                <a:ea typeface="宋体" panose="02010600030101010101" pitchFamily="2" charset="-122"/>
              </a:rPr>
              <a:t>public void </a:t>
            </a:r>
            <a:r>
              <a:rPr lang="en-US" altLang="zh-CN" sz="1400" kern="100" dirty="0" err="1">
                <a:effectLst/>
                <a:latin typeface="宋体" panose="02010600030101010101" pitchFamily="2" charset="-122"/>
                <a:ea typeface="宋体" panose="02010600030101010101" pitchFamily="2" charset="-122"/>
              </a:rPr>
              <a:t>myMethod</a:t>
            </a:r>
            <a:r>
              <a:rPr lang="en-US" altLang="zh-CN" sz="1400" kern="100" dirty="0">
                <a:effectLst/>
                <a:latin typeface="宋体" panose="02010600030101010101" pitchFamily="2" charset="-122"/>
                <a:ea typeface="宋体" panose="02010600030101010101" pitchFamily="2" charset="-122"/>
              </a:rPr>
              <a:t>()</a:t>
            </a:r>
          </a:p>
          <a:p>
            <a:pPr indent="266700" algn="ctr" fontAlgn="base"/>
            <a:r>
              <a:rPr lang="en-US" altLang="zh-CN" sz="1400" kern="100" dirty="0">
                <a:effectLst/>
                <a:latin typeface="宋体" panose="02010600030101010101" pitchFamily="2" charset="-122"/>
                <a:ea typeface="宋体" panose="02010600030101010101" pitchFamily="2" charset="-122"/>
              </a:rPr>
              <a:t>{ ......</a:t>
            </a:r>
          </a:p>
          <a:p>
            <a:pPr indent="266700" algn="ctr" fontAlgn="base"/>
            <a:r>
              <a:rPr lang="en-US" altLang="zh-CN" sz="1400" kern="100" dirty="0">
                <a:effectLst/>
                <a:latin typeface="宋体" panose="02010600030101010101" pitchFamily="2" charset="-122"/>
                <a:ea typeface="宋体" panose="02010600030101010101" pitchFamily="2" charset="-122"/>
              </a:rPr>
              <a:t>  if(exception occurred)</a:t>
            </a:r>
          </a:p>
          <a:p>
            <a:pPr indent="266700" algn="ctr" fontAlgn="base"/>
            <a:r>
              <a:rPr lang="en-US" altLang="zh-CN" sz="1400" kern="100" dirty="0">
                <a:effectLst/>
                <a:latin typeface="宋体" panose="02010600030101010101" pitchFamily="2" charset="-122"/>
                <a:ea typeface="宋体" panose="02010600030101010101" pitchFamily="2" charset="-122"/>
              </a:rPr>
              <a:t> {</a:t>
            </a:r>
          </a:p>
          <a:p>
            <a:pPr indent="266700" algn="ctr" fontAlgn="base"/>
            <a:r>
              <a:rPr lang="en-US" altLang="zh-CN" sz="1400" kern="100" dirty="0">
                <a:effectLst/>
                <a:latin typeface="宋体" panose="02010600030101010101" pitchFamily="2" charset="-122"/>
                <a:ea typeface="宋体" panose="02010600030101010101" pitchFamily="2" charset="-122"/>
              </a:rPr>
              <a:t>throw new Exception();</a:t>
            </a:r>
          </a:p>
          <a:p>
            <a:pPr indent="266700" algn="ctr" fontAlgn="base"/>
            <a:r>
              <a:rPr lang="en-US" altLang="zh-CN" sz="1400" kern="100" dirty="0">
                <a:effectLst/>
                <a:latin typeface="宋体" panose="02010600030101010101" pitchFamily="2" charset="-122"/>
                <a:ea typeface="宋体" panose="02010600030101010101" pitchFamily="2" charset="-122"/>
              </a:rPr>
              <a:t> //</a:t>
            </a:r>
            <a:r>
              <a:rPr lang="zh-CN" altLang="en-US" sz="1400" kern="100" dirty="0">
                <a:effectLst/>
                <a:latin typeface="宋体" panose="02010600030101010101" pitchFamily="2" charset="-122"/>
                <a:ea typeface="宋体" panose="02010600030101010101" pitchFamily="2" charset="-122"/>
              </a:rPr>
              <a:t>方法结束</a:t>
            </a:r>
          </a:p>
          <a:p>
            <a:pPr indent="266700" algn="ctr" fontAlgn="base"/>
            <a:r>
              <a:rPr lang="zh-CN" altLang="en-US" sz="1400" kern="100" dirty="0">
                <a:effectLst/>
                <a:latin typeface="宋体" panose="02010600030101010101" pitchFamily="2" charset="-122"/>
                <a:ea typeface="宋体" panose="02010600030101010101" pitchFamily="2" charset="-122"/>
              </a:rPr>
              <a:t>   </a:t>
            </a:r>
            <a:r>
              <a:rPr lang="en-US" altLang="zh-CN" sz="1400" kern="100" dirty="0">
                <a:effectLst/>
                <a:latin typeface="宋体" panose="02010600030101010101" pitchFamily="2" charset="-122"/>
                <a:ea typeface="宋体" panose="02010600030101010101" pitchFamily="2" charset="-122"/>
              </a:rPr>
              <a:t>}</a:t>
            </a:r>
          </a:p>
          <a:p>
            <a:pPr indent="266700" algn="ctr" fontAlgn="base"/>
            <a:r>
              <a:rPr lang="en-US" altLang="zh-CN" sz="1400" kern="100" dirty="0">
                <a:effectLst/>
                <a:latin typeface="宋体" panose="02010600030101010101" pitchFamily="2" charset="-122"/>
                <a:ea typeface="宋体" panose="02010600030101010101" pitchFamily="2" charset="-122"/>
              </a:rPr>
              <a:t>......</a:t>
            </a:r>
          </a:p>
          <a:p>
            <a:pPr indent="266700" algn="ctr" fontAlgn="base"/>
            <a:r>
              <a:rPr lang="en-US" altLang="zh-CN" sz="1400" kern="100" dirty="0">
                <a:effectLst/>
                <a:latin typeface="宋体" panose="02010600030101010101" pitchFamily="2" charset="-122"/>
                <a:ea typeface="宋体" panose="02010600030101010101" pitchFamily="2" charset="-122"/>
              </a:rPr>
              <a:t>}</a:t>
            </a:r>
            <a:endParaRPr lang="en-US" altLang="zh-CN" sz="1600" kern="100" dirty="0">
              <a:effectLst/>
              <a:latin typeface="宋体" panose="02010600030101010101" pitchFamily="2" charset="-122"/>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1881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795542"/>
            <a:ext cx="8272463" cy="3416320"/>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5.</a:t>
            </a:r>
            <a:r>
              <a:rPr lang="zh-CN" altLang="en-US" dirty="0">
                <a:latin typeface="汉仪雅酷黑 65W" panose="020B0604020202020204" charset="-122"/>
                <a:ea typeface="汉仪雅酷黑 65W" panose="020B0604020202020204" charset="-122"/>
              </a:rPr>
              <a:t>安全性：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是一种广泛应用于网络环境中的编程语言。为了保障网络安全，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提供了多层次的安全机制，以避免恶意代码的攻击。其中包括：安全沙箱、类加载器、字节码校验器和安全管理器等。安全沙箱是</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安全机制的核心，它通过限制代码的访问权限，防止恶意代码对系统进行破坏。类加载器则负责加载</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类，保证类的安全性和完整性。字节码校验器则对</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代码进行检查，以确保代码的规范性和正确性。安全管理器则负责管理</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应用程序的安全策略，包括权限控制和访问控制等。通过这些安全机制的互锁保护，</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能够有效地防止病毒的侵入和破坏行为的发生，保障网络的安全和稳定。</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6.</a:t>
            </a:r>
            <a:r>
              <a:rPr lang="zh-CN" altLang="en-US" dirty="0">
                <a:latin typeface="汉仪雅酷黑 65W" panose="020B0604020202020204" charset="-122"/>
                <a:ea typeface="汉仪雅酷黑 65W" panose="020B0604020202020204" charset="-122"/>
              </a:rPr>
              <a:t>结构中立性：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语言的编译器经过编译会生成结构中立性的文件，即后缀名为</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程序经过编译生成结构性中立的以</a:t>
            </a:r>
            <a:r>
              <a:rPr lang="en-US" altLang="zh-CN" dirty="0">
                <a:latin typeface="汉仪雅酷黑 65W" panose="020B0604020202020204" charset="-122"/>
                <a:ea typeface="汉仪雅酷黑 65W" panose="020B0604020202020204" charset="-122"/>
              </a:rPr>
              <a:t>.class</a:t>
            </a:r>
            <a:r>
              <a:rPr lang="zh-CN" altLang="en-US" dirty="0">
                <a:latin typeface="汉仪雅酷黑 65W" panose="020B0604020202020204" charset="-122"/>
                <a:ea typeface="汉仪雅酷黑 65W" panose="020B0604020202020204" charset="-122"/>
              </a:rPr>
              <a:t>为后缀名的文件，能够在多数的处理器中执行。</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20435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File</a:t>
            </a:r>
            <a:r>
              <a:rPr lang="zh-CN" altLang="en-US" dirty="0">
                <a:latin typeface="汉仪雅酷黑 65W" panose="020B0604020202020204" charset="-122"/>
                <a:ea typeface="汉仪雅酷黑 65W" panose="020B0604020202020204" charset="-122"/>
                <a:cs typeface="汉仪雅酷黑 65W" panose="020B0604020202020204" charset="-122"/>
              </a:rPr>
              <a:t>类</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883172"/>
            <a:ext cx="8272463" cy="2862322"/>
          </a:xfrm>
          <a:prstGeom prst="rect">
            <a:avLst/>
          </a:prstGeom>
          <a:noFill/>
        </p:spPr>
        <p:txBody>
          <a:bodyPr wrap="square" rtlCol="0">
            <a:spAutoFit/>
          </a:bodyPr>
          <a:lstStyle/>
          <a:p>
            <a:pPr indent="266700" algn="just" fontAlgn="base"/>
            <a:r>
              <a:rPr lang="zh-CN" altLang="en-US" kern="100" dirty="0">
                <a:effectLst/>
                <a:latin typeface="汉仪雅酷黑 65W" panose="020B0604020202020204" charset="-122"/>
                <a:ea typeface="汉仪雅酷黑 65W" panose="020B0604020202020204" charset="-122"/>
              </a:rPr>
              <a:t>在实际应用中，大多数应用程序都会涉及键盘输入、文件读写、屏幕显示等与输入和输出相关的操作。</a:t>
            </a:r>
            <a:r>
              <a:rPr lang="en-US" altLang="zh-CN" kern="100" dirty="0">
                <a:effectLst/>
                <a:latin typeface="汉仪雅酷黑 65W" panose="020B0604020202020204" charset="-122"/>
                <a:ea typeface="汉仪雅酷黑 65W" panose="020B0604020202020204" charset="-122"/>
              </a:rPr>
              <a:t>Java</a:t>
            </a:r>
            <a:r>
              <a:rPr lang="zh-CN" altLang="en-US" kern="100" dirty="0">
                <a:effectLst/>
                <a:latin typeface="汉仪雅酷黑 65W" panose="020B0604020202020204" charset="-122"/>
                <a:ea typeface="汉仪雅酷黑 65W" panose="020B0604020202020204" charset="-122"/>
              </a:rPr>
              <a:t>语言的输入输出功能十分强大而灵活，它定义了许多类专门负责各种方式的输入输出，这些类都被封装在</a:t>
            </a:r>
            <a:r>
              <a:rPr lang="en-US" altLang="zh-CN" kern="100" dirty="0">
                <a:effectLst/>
                <a:latin typeface="汉仪雅酷黑 65W" panose="020B0604020202020204" charset="-122"/>
                <a:ea typeface="汉仪雅酷黑 65W" panose="020B0604020202020204" charset="-122"/>
              </a:rPr>
              <a:t>java.io</a:t>
            </a:r>
            <a:r>
              <a:rPr lang="zh-CN" altLang="en-US" kern="100" dirty="0">
                <a:effectLst/>
                <a:latin typeface="汉仪雅酷黑 65W" panose="020B0604020202020204" charset="-122"/>
                <a:ea typeface="汉仪雅酷黑 65W" panose="020B0604020202020204" charset="-122"/>
              </a:rPr>
              <a:t>包中。</a:t>
            </a:r>
            <a:endParaRPr lang="en-US" altLang="zh-CN" kern="100" dirty="0">
              <a:effectLst/>
              <a:latin typeface="汉仪雅酷黑 65W" panose="020B0604020202020204" charset="-122"/>
              <a:ea typeface="汉仪雅酷黑 65W" panose="020B0604020202020204" charset="-122"/>
            </a:endParaRPr>
          </a:p>
          <a:p>
            <a:pPr indent="266700" algn="just" fontAlgn="base"/>
            <a:r>
              <a:rPr lang="zh-CN" altLang="en-US" kern="100" dirty="0">
                <a:effectLst/>
                <a:latin typeface="汉仪雅酷黑 65W" panose="020B0604020202020204" charset="-122"/>
                <a:ea typeface="汉仪雅酷黑 65W" panose="020B0604020202020204" charset="-122"/>
              </a:rPr>
              <a:t>在</a:t>
            </a:r>
            <a:r>
              <a:rPr lang="en-US" altLang="zh-CN" kern="100" dirty="0">
                <a:effectLst/>
                <a:latin typeface="汉仪雅酷黑 65W" panose="020B0604020202020204" charset="-122"/>
                <a:ea typeface="汉仪雅酷黑 65W" panose="020B0604020202020204" charset="-122"/>
              </a:rPr>
              <a:t>java.io</a:t>
            </a:r>
            <a:r>
              <a:rPr lang="zh-CN" altLang="en-US" kern="100" dirty="0">
                <a:effectLst/>
                <a:latin typeface="汉仪雅酷黑 65W" panose="020B0604020202020204" charset="-122"/>
                <a:ea typeface="汉仪雅酷黑 65W" panose="020B0604020202020204" charset="-122"/>
              </a:rPr>
              <a:t>包中文件类</a:t>
            </a:r>
            <a:r>
              <a:rPr lang="en-US" altLang="zh-CN" kern="100" dirty="0">
                <a:effectLst/>
                <a:latin typeface="汉仪雅酷黑 65W" panose="020B0604020202020204" charset="-122"/>
                <a:ea typeface="汉仪雅酷黑 65W" panose="020B0604020202020204" charset="-122"/>
              </a:rPr>
              <a:t>File</a:t>
            </a:r>
            <a:r>
              <a:rPr lang="zh-CN" altLang="en-US" kern="100" dirty="0">
                <a:effectLst/>
                <a:latin typeface="汉仪雅酷黑 65W" panose="020B0604020202020204" charset="-122"/>
                <a:ea typeface="汉仪雅酷黑 65W" panose="020B0604020202020204" charset="-122"/>
              </a:rPr>
              <a:t>是一个常用类。</a:t>
            </a:r>
            <a:r>
              <a:rPr lang="en-US" altLang="zh-CN" kern="100" dirty="0">
                <a:effectLst/>
                <a:latin typeface="汉仪雅酷黑 65W" panose="020B0604020202020204" charset="-122"/>
                <a:ea typeface="汉仪雅酷黑 65W" panose="020B0604020202020204" charset="-122"/>
              </a:rPr>
              <a:t>File</a:t>
            </a:r>
            <a:r>
              <a:rPr lang="zh-CN" altLang="en-US" kern="100" dirty="0">
                <a:effectLst/>
                <a:latin typeface="汉仪雅酷黑 65W" panose="020B0604020202020204" charset="-122"/>
                <a:ea typeface="汉仪雅酷黑 65W" panose="020B0604020202020204" charset="-122"/>
              </a:rPr>
              <a:t>类中定义了一些与平台无关的方法对文件或目录进行操作，比如，创建、删除、重命名文件、列出目录、查询文件大小、判断文件的读写权限及文件是否存在、设置和查询文件的最近修改日期等。</a:t>
            </a:r>
            <a:r>
              <a:rPr lang="en-US" altLang="zh-CN" kern="100" dirty="0">
                <a:effectLst/>
                <a:latin typeface="汉仪雅酷黑 65W" panose="020B0604020202020204" charset="-122"/>
                <a:ea typeface="汉仪雅酷黑 65W" panose="020B0604020202020204" charset="-122"/>
              </a:rPr>
              <a:t>File</a:t>
            </a:r>
            <a:r>
              <a:rPr lang="zh-CN" altLang="en-US" kern="100" dirty="0">
                <a:effectLst/>
                <a:latin typeface="汉仪雅酷黑 65W" panose="020B0604020202020204" charset="-122"/>
                <a:ea typeface="汉仪雅酷黑 65W" panose="020B0604020202020204" charset="-122"/>
              </a:rPr>
              <a:t>类可以直接处理文件和文件系统相关信息，而且具有从文件读取信息与向文件写信息的功能。</a:t>
            </a:r>
          </a:p>
          <a:p>
            <a:pPr indent="266700" algn="just" fontAlgn="base"/>
            <a:r>
              <a:rPr lang="zh-CN" altLang="en-US" kern="100" dirty="0">
                <a:effectLst/>
                <a:latin typeface="汉仪雅酷黑 65W" panose="020B0604020202020204" charset="-122"/>
                <a:ea typeface="汉仪雅酷黑 65W" panose="020B0604020202020204" charset="-122"/>
              </a:rPr>
              <a:t>这里使用下面的一个简单实例来演示</a:t>
            </a:r>
            <a:r>
              <a:rPr lang="en-US" altLang="zh-CN" kern="100" dirty="0">
                <a:effectLst/>
                <a:latin typeface="汉仪雅酷黑 65W" panose="020B0604020202020204" charset="-122"/>
                <a:ea typeface="汉仪雅酷黑 65W" panose="020B0604020202020204" charset="-122"/>
              </a:rPr>
              <a:t>File</a:t>
            </a:r>
            <a:r>
              <a:rPr lang="zh-CN" altLang="en-US" kern="100" dirty="0">
                <a:effectLst/>
                <a:latin typeface="汉仪雅酷黑 65W" panose="020B0604020202020204" charset="-122"/>
                <a:ea typeface="汉仪雅酷黑 65W" panose="020B0604020202020204" charset="-122"/>
              </a:rPr>
              <a:t>类常用方法，判断文件是否存在，不存在则创建该文件。</a:t>
            </a:r>
            <a:endParaRPr lang="en-US" altLang="zh-CN"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59895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File</a:t>
            </a:r>
            <a:r>
              <a:rPr lang="zh-CN" altLang="en-US" dirty="0">
                <a:latin typeface="汉仪雅酷黑 65W" panose="020B0604020202020204" charset="-122"/>
                <a:ea typeface="汉仪雅酷黑 65W" panose="020B0604020202020204" charset="-122"/>
                <a:cs typeface="汉仪雅酷黑 65W" panose="020B0604020202020204" charset="-122"/>
              </a:rPr>
              <a:t>类</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516896"/>
            <a:ext cx="8272463" cy="3600986"/>
          </a:xfrm>
          <a:prstGeom prst="rect">
            <a:avLst/>
          </a:prstGeom>
          <a:noFill/>
        </p:spPr>
        <p:txBody>
          <a:bodyPr wrap="square" rtlCol="0">
            <a:spAutoFit/>
          </a:bodyPr>
          <a:lstStyle/>
          <a:p>
            <a:pPr indent="267970" algn="just"/>
            <a:r>
              <a:rPr lang="en-US" altLang="zh-CN" sz="1400" b="1" kern="100" dirty="0">
                <a:effectLst/>
                <a:latin typeface="Times New Roman" panose="02020603050405020304" pitchFamily="18" charset="0"/>
                <a:ea typeface="宋体" panose="02010600030101010101" pitchFamily="2" charset="-122"/>
              </a:rPr>
              <a:t>[</a:t>
            </a:r>
            <a:r>
              <a:rPr lang="zh-CN" altLang="zh-CN" sz="1400" b="1" kern="100" dirty="0">
                <a:effectLst/>
                <a:latin typeface="Times New Roman" panose="02020603050405020304" pitchFamily="18" charset="0"/>
                <a:ea typeface="宋体" panose="02010600030101010101" pitchFamily="2" charset="-122"/>
              </a:rPr>
              <a:t>例</a:t>
            </a:r>
            <a:r>
              <a:rPr lang="en-US" altLang="zh-CN" sz="1400" b="1" kern="100" dirty="0">
                <a:effectLst/>
                <a:latin typeface="Times New Roman" panose="02020603050405020304" pitchFamily="18" charset="0"/>
                <a:ea typeface="宋体" panose="02010600030101010101" pitchFamily="2" charset="-122"/>
              </a:rPr>
              <a:t>2.8] </a:t>
            </a:r>
            <a:r>
              <a:rPr lang="zh-CN" altLang="zh-CN" sz="1400" b="1" kern="100" dirty="0">
                <a:effectLst/>
                <a:latin typeface="Times New Roman" panose="02020603050405020304" pitchFamily="18" charset="0"/>
                <a:ea typeface="宋体" panose="02010600030101010101" pitchFamily="2" charset="-122"/>
              </a:rPr>
              <a:t>文件操作（</a:t>
            </a:r>
            <a:r>
              <a:rPr lang="en-US" altLang="zh-CN" sz="1400" b="1" kern="100" dirty="0">
                <a:effectLst/>
                <a:latin typeface="Times New Roman" panose="02020603050405020304" pitchFamily="18" charset="0"/>
                <a:ea typeface="宋体" panose="02010600030101010101" pitchFamily="2" charset="-122"/>
              </a:rPr>
              <a:t>FileTest.java</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a:t>
            </a:r>
          </a:p>
          <a:p>
            <a:pPr indent="266700" algn="just"/>
            <a:r>
              <a:rPr lang="en-US" altLang="zh-CN" sz="1400" kern="100" dirty="0">
                <a:effectLst/>
                <a:latin typeface="Times New Roman" panose="02020603050405020304" pitchFamily="18" charset="0"/>
                <a:ea typeface="宋体" panose="02010600030101010101" pitchFamily="2" charset="-122"/>
              </a:rPr>
              <a:t>package chapter2;</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import </a:t>
            </a:r>
            <a:r>
              <a:rPr lang="en-US" altLang="zh-CN" sz="1400" kern="100" dirty="0" err="1">
                <a:effectLst/>
                <a:latin typeface="Times New Roman" panose="02020603050405020304" pitchFamily="18" charset="0"/>
                <a:ea typeface="宋体" panose="02010600030101010101" pitchFamily="2" charset="-122"/>
              </a:rPr>
              <a:t>java.io.File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import </a:t>
            </a:r>
            <a:r>
              <a:rPr lang="en-US" altLang="zh-CN" sz="1400" kern="100" dirty="0" err="1">
                <a:effectLst/>
                <a:latin typeface="Times New Roman" panose="02020603050405020304" pitchFamily="18" charset="0"/>
                <a:ea typeface="宋体" panose="02010600030101010101" pitchFamily="2" charset="-122"/>
              </a:rPr>
              <a:t>java.io.IOException</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import </a:t>
            </a:r>
            <a:r>
              <a:rPr lang="en-US" altLang="zh-CN" sz="1400" kern="100" dirty="0" err="1">
                <a:effectLst/>
                <a:latin typeface="Times New Roman" panose="02020603050405020304" pitchFamily="18" charset="0"/>
                <a:ea typeface="宋体" panose="02010600030101010101" pitchFamily="2" charset="-122"/>
              </a:rPr>
              <a:t>java.util.Date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public class </a:t>
            </a:r>
            <a:r>
              <a:rPr lang="en-US" altLang="zh-CN" sz="1400" kern="100" dirty="0" err="1">
                <a:effectLst/>
                <a:latin typeface="Times New Roman" panose="02020603050405020304" pitchFamily="18" charset="0"/>
                <a:ea typeface="宋体" panose="02010600030101010101" pitchFamily="2" charset="-122"/>
              </a:rPr>
              <a:t>FileTest</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public static void main(String </a:t>
            </a:r>
            <a:r>
              <a:rPr lang="en-US" altLang="zh-CN" sz="1400" kern="100" dirty="0" err="1">
                <a:effectLst/>
                <a:latin typeface="Times New Roman" panose="02020603050405020304" pitchFamily="18" charset="0"/>
                <a:ea typeface="宋体" panose="02010600030101010101" pitchFamily="2" charset="-122"/>
              </a:rPr>
              <a:t>args</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try{</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File file=new File("C:\\Users\\1\\Desktop\\file1.txt");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highlight>
                  <a:srgbClr val="D3D3D3"/>
                </a:highlight>
                <a:latin typeface="Times New Roman" panose="02020603050405020304" pitchFamily="18" charset="0"/>
                <a:ea typeface="宋体" panose="02010600030101010101" pitchFamily="2" charset="-122"/>
              </a:rPr>
              <a:t>System.out.println</a:t>
            </a:r>
            <a:r>
              <a:rPr lang="en-US" altLang="zh-CN" sz="1400" kern="100" dirty="0">
                <a:effectLst/>
                <a:highlight>
                  <a:srgbClr val="D3D3D3"/>
                </a:highlight>
                <a:latin typeface="Times New Roman" panose="02020603050405020304" pitchFamily="18" charset="0"/>
                <a:ea typeface="宋体" panose="02010600030101010101" pitchFamily="2" charset="-122"/>
              </a:rPr>
              <a:t>("</a:t>
            </a:r>
            <a:r>
              <a:rPr lang="zh-CN" altLang="zh-CN" sz="1400" kern="100" dirty="0">
                <a:effectLst/>
                <a:highlight>
                  <a:srgbClr val="D3D3D3"/>
                </a:highlight>
                <a:latin typeface="Times New Roman" panose="02020603050405020304" pitchFamily="18" charset="0"/>
                <a:ea typeface="宋体" panose="02010600030101010101" pitchFamily="2" charset="-122"/>
              </a:rPr>
              <a:t>文件是否存在</a:t>
            </a:r>
            <a:r>
              <a:rPr lang="en-US" altLang="zh-CN" sz="1400" kern="100" dirty="0">
                <a:effectLst/>
                <a:highlight>
                  <a:srgbClr val="D3D3D3"/>
                </a:highlight>
                <a:latin typeface="Times New Roman" panose="02020603050405020304" pitchFamily="18" charset="0"/>
                <a:ea typeface="宋体" panose="02010600030101010101" pitchFamily="2" charset="-122"/>
              </a:rPr>
              <a:t>: "+</a:t>
            </a:r>
            <a:r>
              <a:rPr lang="en-US" altLang="zh-CN" sz="1400" kern="100" dirty="0" err="1">
                <a:effectLst/>
                <a:highlight>
                  <a:srgbClr val="D3D3D3"/>
                </a:highlight>
                <a:latin typeface="Times New Roman" panose="02020603050405020304" pitchFamily="18" charset="0"/>
                <a:ea typeface="宋体" panose="02010600030101010101" pitchFamily="2" charset="-122"/>
              </a:rPr>
              <a:t>file.exists</a:t>
            </a:r>
            <a:r>
              <a:rPr lang="en-US" altLang="zh-CN" sz="1400" kern="100" dirty="0">
                <a:effectLst/>
                <a:highlight>
                  <a:srgbClr val="D3D3D3"/>
                </a:highligh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if(!</a:t>
            </a:r>
            <a:r>
              <a:rPr lang="en-US" altLang="zh-CN" sz="1400" kern="100" dirty="0" err="1">
                <a:effectLst/>
                <a:latin typeface="Times New Roman" panose="02020603050405020304" pitchFamily="18" charset="0"/>
                <a:ea typeface="宋体" panose="02010600030101010101" pitchFamily="2" charset="-122"/>
              </a:rPr>
              <a:t>file.exists</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文件若不存在则创建</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file.createNewFile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53213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File</a:t>
            </a:r>
            <a:r>
              <a:rPr lang="zh-CN" altLang="en-US" dirty="0">
                <a:latin typeface="汉仪雅酷黑 65W" panose="020B0604020202020204" charset="-122"/>
                <a:ea typeface="汉仪雅酷黑 65W" panose="020B0604020202020204" charset="-122"/>
                <a:cs typeface="汉仪雅酷黑 65W" panose="020B0604020202020204" charset="-122"/>
              </a:rPr>
              <a:t>类</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516896"/>
            <a:ext cx="8272463" cy="4462760"/>
          </a:xfrm>
          <a:prstGeom prst="rect">
            <a:avLst/>
          </a:prstGeom>
          <a:noFill/>
        </p:spPr>
        <p:txBody>
          <a:bodyPr wrap="square" rtlCol="0">
            <a:spAutoFit/>
          </a:bodyPr>
          <a:lstStyle/>
          <a:p>
            <a:pPr indent="267970" algn="just"/>
            <a:r>
              <a:rPr lang="en-US" altLang="zh-CN" sz="1400" b="1" kern="100" dirty="0">
                <a:effectLst/>
                <a:latin typeface="Times New Roman" panose="02020603050405020304" pitchFamily="18" charset="0"/>
                <a:ea typeface="宋体" panose="02010600030101010101" pitchFamily="2" charset="-122"/>
              </a:rPr>
              <a:t>[</a:t>
            </a:r>
            <a:r>
              <a:rPr lang="zh-CN" altLang="zh-CN" sz="1400" b="1" kern="100" dirty="0">
                <a:effectLst/>
                <a:latin typeface="Times New Roman" panose="02020603050405020304" pitchFamily="18" charset="0"/>
                <a:ea typeface="宋体" panose="02010600030101010101" pitchFamily="2" charset="-122"/>
              </a:rPr>
              <a:t>例</a:t>
            </a:r>
            <a:r>
              <a:rPr lang="en-US" altLang="zh-CN" sz="1400" b="1" kern="100" dirty="0">
                <a:effectLst/>
                <a:latin typeface="Times New Roman" panose="02020603050405020304" pitchFamily="18" charset="0"/>
                <a:ea typeface="宋体" panose="02010600030101010101" pitchFamily="2" charset="-122"/>
              </a:rPr>
              <a:t>2.8] </a:t>
            </a:r>
            <a:r>
              <a:rPr lang="zh-CN" altLang="zh-CN" sz="1400" b="1" kern="100" dirty="0">
                <a:effectLst/>
                <a:latin typeface="Times New Roman" panose="02020603050405020304" pitchFamily="18" charset="0"/>
                <a:ea typeface="宋体" panose="02010600030101010101" pitchFamily="2" charset="-122"/>
              </a:rPr>
              <a:t>文件操作（</a:t>
            </a:r>
            <a:r>
              <a:rPr lang="en-US" altLang="zh-CN" sz="1400" b="1" kern="100" dirty="0">
                <a:effectLst/>
                <a:latin typeface="Times New Roman" panose="02020603050405020304" pitchFamily="18" charset="0"/>
                <a:ea typeface="宋体" panose="02010600030101010101" pitchFamily="2" charset="-122"/>
              </a:rPr>
              <a:t>FileTest.java</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a:t>
            </a:r>
          </a:p>
          <a:p>
            <a:pPr marL="1066800" indent="266700" algn="just"/>
            <a:r>
              <a:rPr lang="en-US" altLang="zh-CN" sz="1400" kern="100" dirty="0" err="1">
                <a:effectLst/>
                <a:highlight>
                  <a:srgbClr val="D3D3D3"/>
                </a:highlight>
                <a:latin typeface="Times New Roman" panose="02020603050405020304" pitchFamily="18" charset="0"/>
                <a:ea typeface="宋体" panose="02010600030101010101" pitchFamily="2" charset="-122"/>
              </a:rPr>
              <a:t>System.out.println</a:t>
            </a:r>
            <a:r>
              <a:rPr lang="en-US" altLang="zh-CN" sz="1400" kern="100" dirty="0">
                <a:effectLst/>
                <a:highlight>
                  <a:srgbClr val="D3D3D3"/>
                </a:highlight>
                <a:latin typeface="Times New Roman" panose="02020603050405020304" pitchFamily="18" charset="0"/>
                <a:ea typeface="宋体" panose="02010600030101010101" pitchFamily="2" charset="-122"/>
              </a:rPr>
              <a:t>("</a:t>
            </a:r>
            <a:r>
              <a:rPr lang="zh-CN" altLang="zh-CN" sz="1400" kern="100" dirty="0">
                <a:effectLst/>
                <a:highlight>
                  <a:srgbClr val="D3D3D3"/>
                </a:highlight>
                <a:latin typeface="Times New Roman" panose="02020603050405020304" pitchFamily="18" charset="0"/>
                <a:ea typeface="宋体" panose="02010600030101010101" pitchFamily="2" charset="-122"/>
              </a:rPr>
              <a:t>文件是否存在</a:t>
            </a:r>
            <a:r>
              <a:rPr lang="en-US" altLang="zh-CN" sz="1400" kern="100" dirty="0">
                <a:effectLst/>
                <a:highlight>
                  <a:srgbClr val="D3D3D3"/>
                </a:highlight>
                <a:latin typeface="Times New Roman" panose="02020603050405020304" pitchFamily="18" charset="0"/>
                <a:ea typeface="宋体" panose="02010600030101010101" pitchFamily="2" charset="-122"/>
              </a:rPr>
              <a:t>: "+</a:t>
            </a:r>
            <a:r>
              <a:rPr lang="en-US" altLang="zh-CN" sz="1400" kern="100" dirty="0" err="1">
                <a:effectLst/>
                <a:highlight>
                  <a:srgbClr val="D3D3D3"/>
                </a:highlight>
                <a:latin typeface="Times New Roman" panose="02020603050405020304" pitchFamily="18" charset="0"/>
                <a:ea typeface="宋体" panose="02010600030101010101" pitchFamily="2" charset="-122"/>
              </a:rPr>
              <a:t>file.exists</a:t>
            </a:r>
            <a:r>
              <a:rPr lang="en-US" altLang="zh-CN" sz="1400" kern="100" dirty="0">
                <a:effectLst/>
                <a:highlight>
                  <a:srgbClr val="D3D3D3"/>
                </a:highligh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是文件吗</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file.isFile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是文件夹吗</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file.isDirectory</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可否读取文件</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file.canRead</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可否修改文件</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file.canWrite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是否隐藏</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file.isHidden</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文件名称</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file.getName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标准文件名</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file.getCanonicalFile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相对路径</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file.getPath</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绝对路径</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file.getAbsolutePath</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标准路径</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file.getCanonicalPath</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文件大小</a:t>
            </a:r>
            <a:r>
              <a:rPr lang="en-US" altLang="zh-CN" sz="1400" kern="100" dirty="0">
                <a:effectLst/>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file.length</a:t>
            </a:r>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字节</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marL="1066800" indent="266700" algn="just"/>
            <a:r>
              <a:rPr lang="en-US" altLang="zh-CN" sz="1400" kern="100" dirty="0">
                <a:effectLst/>
                <a:latin typeface="Times New Roman" panose="02020603050405020304" pitchFamily="18" charset="0"/>
                <a:ea typeface="宋体" panose="02010600030101010101" pitchFamily="2" charset="-122"/>
              </a:rPr>
              <a:t>long </a:t>
            </a:r>
            <a:r>
              <a:rPr lang="en-US" altLang="zh-CN" sz="1400" kern="100" dirty="0" err="1">
                <a:effectLst/>
                <a:latin typeface="Times New Roman" panose="02020603050405020304" pitchFamily="18" charset="0"/>
                <a:ea typeface="宋体" panose="02010600030101010101" pitchFamily="2" charset="-122"/>
              </a:rPr>
              <a:t>rq</a:t>
            </a:r>
            <a:r>
              <a:rPr lang="en-US" altLang="zh-CN"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file.lastModified</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r>
              <a:rPr lang="en-US" altLang="zh-CN" sz="1400" kern="100" dirty="0">
                <a:latin typeface="Times New Roman" panose="02020603050405020304" pitchFamily="18" charset="0"/>
                <a:ea typeface="宋体" panose="02010600030101010101" pitchFamily="2" charset="-122"/>
              </a:rPr>
              <a:t>         </a:t>
            </a:r>
            <a:r>
              <a:rPr lang="en-US" altLang="zh-CN" sz="1400" kern="100" dirty="0">
                <a:effectLst/>
                <a:latin typeface="Times New Roman" panose="02020603050405020304" pitchFamily="18" charset="0"/>
                <a:ea typeface="宋体" panose="02010600030101010101" pitchFamily="2" charset="-122"/>
              </a:rPr>
              <a:t>if (</a:t>
            </a:r>
            <a:r>
              <a:rPr lang="en-US" altLang="zh-CN" sz="1400" kern="100" dirty="0" err="1">
                <a:effectLst/>
                <a:latin typeface="Times New Roman" panose="02020603050405020304" pitchFamily="18" charset="0"/>
                <a:ea typeface="宋体" panose="02010600030101010101" pitchFamily="2" charset="-122"/>
              </a:rPr>
              <a:t>rq</a:t>
            </a:r>
            <a:r>
              <a:rPr lang="en-US" altLang="zh-CN" sz="1400" kern="100" dirty="0">
                <a:effectLst/>
                <a:latin typeface="Times New Roman" panose="02020603050405020304" pitchFamily="18" charset="0"/>
                <a:ea typeface="宋体" panose="02010600030101010101" pitchFamily="2" charset="-122"/>
              </a:rPr>
              <a:t>!=0) 	</a:t>
            </a:r>
            <a:r>
              <a:rPr lang="en-US" altLang="zh-CN" sz="1400" kern="100" dirty="0" err="1">
                <a:effectLst/>
                <a:latin typeface="Times New Roman" panose="02020603050405020304" pitchFamily="18" charset="0"/>
                <a:ea typeface="宋体" panose="02010600030101010101" pitchFamily="2" charset="-122"/>
              </a:rPr>
              <a:t>System.out.println</a:t>
            </a:r>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最后修改时间</a:t>
            </a:r>
            <a:r>
              <a:rPr lang="en-US" altLang="zh-CN" sz="1400" kern="100" dirty="0">
                <a:effectLst/>
                <a:latin typeface="Times New Roman" panose="02020603050405020304" pitchFamily="18" charset="0"/>
                <a:ea typeface="宋体" panose="02010600030101010101" pitchFamily="2" charset="-122"/>
              </a:rPr>
              <a:t>: "+new Date(</a:t>
            </a:r>
            <a:r>
              <a:rPr lang="en-US" altLang="zh-CN" sz="1400" kern="100" dirty="0" err="1">
                <a:effectLst/>
                <a:latin typeface="Times New Roman" panose="02020603050405020304" pitchFamily="18" charset="0"/>
                <a:ea typeface="宋体" panose="02010600030101010101" pitchFamily="2" charset="-122"/>
              </a:rPr>
              <a:t>rq</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catch(</a:t>
            </a:r>
            <a:r>
              <a:rPr lang="en-US" altLang="zh-CN" sz="1400" kern="100" dirty="0" err="1">
                <a:effectLst/>
                <a:latin typeface="Times New Roman" panose="02020603050405020304" pitchFamily="18" charset="0"/>
                <a:ea typeface="宋体" panose="02010600030101010101" pitchFamily="2" charset="-122"/>
              </a:rPr>
              <a:t>IOException</a:t>
            </a:r>
            <a:r>
              <a:rPr lang="en-US" altLang="zh-CN" sz="1400" kern="100" dirty="0">
                <a:effectLst/>
                <a:latin typeface="Times New Roman" panose="02020603050405020304" pitchFamily="18" charset="0"/>
                <a:ea typeface="宋体" panose="02010600030101010101" pitchFamily="2" charset="-122"/>
              </a:rPr>
              <a:t> ex){</a:t>
            </a:r>
            <a:r>
              <a:rPr lang="en-US" altLang="zh-CN" sz="1400" kern="100" dirty="0">
                <a:latin typeface="Times New Roman" panose="02020603050405020304" pitchFamily="18" charset="0"/>
                <a:ea typeface="宋体" panose="02010600030101010101" pitchFamily="2" charset="-122"/>
              </a:rPr>
              <a:t>	</a:t>
            </a:r>
            <a:r>
              <a:rPr lang="en-US" altLang="zh-CN" sz="1400" kern="100" dirty="0" err="1">
                <a:effectLst/>
                <a:latin typeface="Times New Roman" panose="02020603050405020304" pitchFamily="18" charset="0"/>
                <a:ea typeface="宋体" panose="02010600030101010101" pitchFamily="2" charset="-122"/>
              </a:rPr>
              <a:t>ex.printStackTrace</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	}</a:t>
            </a:r>
            <a:endParaRPr lang="zh-CN" altLang="zh-CN" sz="1400" kern="100" dirty="0">
              <a:effectLst/>
              <a:latin typeface="Times New Roman" panose="02020603050405020304" pitchFamily="18" charset="0"/>
              <a:ea typeface="宋体" panose="02010600030101010101" pitchFamily="2" charset="-122"/>
            </a:endParaRPr>
          </a:p>
          <a:p>
            <a:pPr indent="266700" algn="just"/>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266700"/>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74463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5.1</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File</a:t>
            </a:r>
            <a:r>
              <a:rPr lang="zh-CN" altLang="en-US" dirty="0">
                <a:latin typeface="汉仪雅酷黑 65W" panose="020B0604020202020204" charset="-122"/>
                <a:ea typeface="汉仪雅酷黑 65W" panose="020B0604020202020204" charset="-122"/>
                <a:cs typeface="汉仪雅酷黑 65W" panose="020B0604020202020204" charset="-122"/>
              </a:rPr>
              <a:t>类</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516896"/>
            <a:ext cx="8272463" cy="369332"/>
          </a:xfrm>
          <a:prstGeom prst="rect">
            <a:avLst/>
          </a:prstGeom>
          <a:noFill/>
        </p:spPr>
        <p:txBody>
          <a:bodyPr wrap="square" rtlCol="0">
            <a:spAutoFit/>
          </a:bodyPr>
          <a:lstStyle/>
          <a:p>
            <a:pPr indent="267970" algn="just"/>
            <a:r>
              <a:rPr lang="zh-CN" altLang="en-US" sz="1800" kern="100" dirty="0">
                <a:effectLst/>
                <a:latin typeface="Times New Roman" panose="02020603050405020304" pitchFamily="18" charset="0"/>
                <a:ea typeface="宋体" panose="02010600030101010101" pitchFamily="2" charset="-122"/>
              </a:rPr>
              <a:t>例</a:t>
            </a:r>
            <a:r>
              <a:rPr lang="en-US" altLang="zh-CN" sz="1800" kern="100" dirty="0">
                <a:effectLst/>
                <a:latin typeface="Times New Roman" panose="02020603050405020304" pitchFamily="18" charset="0"/>
                <a:ea typeface="宋体" panose="02010600030101010101" pitchFamily="2" charset="-122"/>
              </a:rPr>
              <a:t>2.8</a:t>
            </a:r>
            <a:r>
              <a:rPr lang="zh-CN" altLang="en-US" sz="1800" kern="100" dirty="0">
                <a:effectLst/>
                <a:latin typeface="Times New Roman" panose="02020603050405020304" pitchFamily="18" charset="0"/>
                <a:ea typeface="宋体" panose="02010600030101010101" pitchFamily="2" charset="-122"/>
              </a:rPr>
              <a:t>的运行结果如下图所示。</a:t>
            </a:r>
            <a:endParaRPr lang="zh-CN" altLang="zh-CN" sz="1800" kern="100" dirty="0">
              <a:effectLst/>
              <a:latin typeface="Times New Roman" panose="02020603050405020304" pitchFamily="18" charset="0"/>
              <a:ea typeface="宋体" panose="02010600030101010101" pitchFamily="2"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481B0AB0-47AF-3959-C6F3-028E1E5426D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084069" y="1929448"/>
            <a:ext cx="4827271" cy="3407920"/>
          </a:xfrm>
          <a:prstGeom prst="rect">
            <a:avLst/>
          </a:prstGeom>
          <a:noFill/>
          <a:ln>
            <a:noFill/>
          </a:ln>
        </p:spPr>
      </p:pic>
      <p:sp>
        <p:nvSpPr>
          <p:cNvPr id="7" name="文本框 6">
            <a:extLst>
              <a:ext uri="{FF2B5EF4-FFF2-40B4-BE49-F238E27FC236}">
                <a16:creationId xmlns:a16="http://schemas.microsoft.com/office/drawing/2014/main" id="{D6C89354-074C-BB2A-2F31-473C51B6079F}"/>
              </a:ext>
            </a:extLst>
          </p:cNvPr>
          <p:cNvSpPr txBox="1"/>
          <p:nvPr/>
        </p:nvSpPr>
        <p:spPr>
          <a:xfrm>
            <a:off x="2045454" y="5382295"/>
            <a:ext cx="4575572" cy="369332"/>
          </a:xfrm>
          <a:prstGeom prst="rect">
            <a:avLst/>
          </a:prstGeom>
          <a:noFill/>
        </p:spPr>
        <p:txBody>
          <a:bodyPr wrap="square">
            <a:spAutoFit/>
          </a:bodyPr>
          <a:lstStyle/>
          <a:p>
            <a:pPr indent="228600" algn="ct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2.10 File</a:t>
            </a:r>
            <a:r>
              <a:rPr lang="zh-CN" altLang="zh-CN" sz="1800" kern="100" dirty="0">
                <a:effectLst/>
                <a:latin typeface="Times New Roman" panose="02020603050405020304" pitchFamily="18" charset="0"/>
                <a:ea typeface="宋体" panose="02010600030101010101" pitchFamily="2" charset="-122"/>
              </a:rPr>
              <a:t>类方法演示</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561640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流操作</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09765"/>
            <a:ext cx="8272463" cy="3693319"/>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语言中所有的</a:t>
            </a:r>
            <a:r>
              <a:rPr lang="en-US" altLang="zh-CN" sz="1800" kern="100" dirty="0">
                <a:effectLst/>
                <a:latin typeface="汉仪雅酷黑 65W" panose="020B0604020202020204" charset="-122"/>
                <a:ea typeface="汉仪雅酷黑 65W" panose="020B0604020202020204" charset="-122"/>
              </a:rPr>
              <a:t>I/O</a:t>
            </a:r>
            <a:r>
              <a:rPr lang="zh-CN" altLang="en-US" sz="1800" kern="100" dirty="0">
                <a:effectLst/>
                <a:latin typeface="汉仪雅酷黑 65W" panose="020B0604020202020204" charset="-122"/>
                <a:ea typeface="汉仪雅酷黑 65W" panose="020B0604020202020204" charset="-122"/>
              </a:rPr>
              <a:t>操作都是基于数据流的。当程序需要读取数据的时候，就会开启一个通向数据源的流，这个数据源可以是文件，内存或网络连接。当</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程序需要写入数据的时候，就会开启一个通向数据源的流。</a:t>
            </a: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语言提供的流分为字节流和字符流，分别由四个抽象类来表示。其中抽象类</a:t>
            </a:r>
            <a:r>
              <a:rPr lang="en-US" altLang="zh-CN" sz="1800" kern="100" dirty="0" err="1">
                <a:effectLst/>
                <a:latin typeface="汉仪雅酷黑 65W" panose="020B0604020202020204" charset="-122"/>
                <a:ea typeface="汉仪雅酷黑 65W" panose="020B0604020202020204" charset="-122"/>
              </a:rPr>
              <a:t>InputStream</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err="1">
                <a:effectLst/>
                <a:latin typeface="汉仪雅酷黑 65W" panose="020B0604020202020204" charset="-122"/>
                <a:ea typeface="汉仪雅酷黑 65W" panose="020B0604020202020204" charset="-122"/>
              </a:rPr>
              <a:t>OutputStream</a:t>
            </a:r>
            <a:r>
              <a:rPr lang="zh-CN" altLang="en-US" sz="1800" kern="100" dirty="0">
                <a:effectLst/>
                <a:latin typeface="汉仪雅酷黑 65W" panose="020B0604020202020204" charset="-122"/>
                <a:ea typeface="汉仪雅酷黑 65W" panose="020B0604020202020204" charset="-122"/>
              </a:rPr>
              <a:t>类主要用于字节流的输入输出。抽象类</a:t>
            </a:r>
            <a:r>
              <a:rPr lang="en-US" altLang="zh-CN" sz="1800" kern="100" dirty="0">
                <a:effectLst/>
                <a:latin typeface="汉仪雅酷黑 65W" panose="020B0604020202020204" charset="-122"/>
                <a:ea typeface="汉仪雅酷黑 65W" panose="020B0604020202020204" charset="-122"/>
              </a:rPr>
              <a:t>Reader</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a:effectLst/>
                <a:latin typeface="汉仪雅酷黑 65W" panose="020B0604020202020204" charset="-122"/>
                <a:ea typeface="汉仪雅酷黑 65W" panose="020B0604020202020204" charset="-122"/>
              </a:rPr>
              <a:t>Writer</a:t>
            </a:r>
            <a:r>
              <a:rPr lang="zh-CN" altLang="en-US" sz="1800" kern="100" dirty="0">
                <a:effectLst/>
                <a:latin typeface="汉仪雅酷黑 65W" panose="020B0604020202020204" charset="-122"/>
                <a:ea typeface="汉仪雅酷黑 65W" panose="020B0604020202020204" charset="-122"/>
              </a:rPr>
              <a:t>类主要用于字符流的输入输出。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语言中其他多种类型的输入输出流均是由它们派生出来的。</a:t>
            </a:r>
            <a:endParaRPr lang="en-US" altLang="zh-CN" sz="1800" kern="100" dirty="0">
              <a:effectLst/>
              <a:latin typeface="汉仪雅酷黑 65W" panose="020B0604020202020204" charset="-122"/>
              <a:ea typeface="汉仪雅酷黑 65W" panose="020B0604020202020204" charset="-122"/>
            </a:endParaRPr>
          </a:p>
          <a:p>
            <a:pPr indent="267970" algn="just"/>
            <a:r>
              <a:rPr lang="en-US" altLang="zh-CN" sz="1800" b="1" kern="100" dirty="0">
                <a:effectLst/>
                <a:latin typeface="Times New Roman" panose="02020603050405020304" pitchFamily="18" charset="0"/>
                <a:ea typeface="宋体" panose="02010600030101010101" pitchFamily="2" charset="-122"/>
              </a:rPr>
              <a:t>1. </a:t>
            </a:r>
            <a:r>
              <a:rPr lang="zh-CN" altLang="zh-CN" sz="1800" b="1" kern="100" dirty="0">
                <a:effectLst/>
                <a:latin typeface="Times New Roman" panose="02020603050405020304" pitchFamily="18" charset="0"/>
                <a:ea typeface="宋体" panose="02010600030101010101" pitchFamily="2" charset="-122"/>
              </a:rPr>
              <a:t>字节流</a:t>
            </a:r>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汉仪雅酷黑 65W" panose="020B0604020202020204" charset="-122"/>
                <a:ea typeface="汉仪雅酷黑 65W" panose="020B0604020202020204" charset="-122"/>
              </a:rPr>
              <a:t>字节流是最基本的数据流，它按字节来处理二进制数据。</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中大多使用</a:t>
            </a:r>
            <a:r>
              <a:rPr lang="en-US" altLang="zh-CN" sz="1800" kern="100" dirty="0" err="1">
                <a:effectLst/>
                <a:latin typeface="汉仪雅酷黑 65W" panose="020B0604020202020204" charset="-122"/>
                <a:ea typeface="汉仪雅酷黑 65W" panose="020B0604020202020204" charset="-122"/>
              </a:rPr>
              <a:t>InputStream</a:t>
            </a:r>
            <a:r>
              <a:rPr lang="zh-CN" altLang="zh-CN" sz="1800" kern="100" dirty="0">
                <a:effectLst/>
                <a:latin typeface="汉仪雅酷黑 65W" panose="020B0604020202020204" charset="-122"/>
                <a:ea typeface="汉仪雅酷黑 65W" panose="020B0604020202020204" charset="-122"/>
              </a:rPr>
              <a:t>类和</a:t>
            </a:r>
            <a:r>
              <a:rPr lang="en-US" altLang="zh-CN" sz="1800" kern="100" dirty="0" err="1">
                <a:effectLst/>
                <a:latin typeface="汉仪雅酷黑 65W" panose="020B0604020202020204" charset="-122"/>
                <a:ea typeface="汉仪雅酷黑 65W" panose="020B0604020202020204" charset="-122"/>
              </a:rPr>
              <a:t>OutputStream</a:t>
            </a:r>
            <a:r>
              <a:rPr lang="zh-CN" altLang="zh-CN" sz="1800" kern="100" dirty="0">
                <a:effectLst/>
                <a:latin typeface="汉仪雅酷黑 65W" panose="020B0604020202020204" charset="-122"/>
                <a:ea typeface="汉仪雅酷黑 65W" panose="020B0604020202020204" charset="-122"/>
              </a:rPr>
              <a:t>类这两个抽象类的子类的对象来完成字节流的输入输出工作。比如</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程序中经常用到的</a:t>
            </a:r>
            <a:r>
              <a:rPr lang="en-US" altLang="zh-CN" sz="1800" kern="100" dirty="0">
                <a:effectLst/>
                <a:latin typeface="汉仪雅酷黑 65W" panose="020B0604020202020204" charset="-122"/>
                <a:ea typeface="汉仪雅酷黑 65W" panose="020B0604020202020204" charset="-122"/>
              </a:rPr>
              <a:t>System.in</a:t>
            </a:r>
            <a:r>
              <a:rPr lang="zh-CN" altLang="zh-CN" sz="1800" kern="100" dirty="0">
                <a:effectLst/>
                <a:latin typeface="汉仪雅酷黑 65W" panose="020B0604020202020204" charset="-122"/>
                <a:ea typeface="汉仪雅酷黑 65W" panose="020B0604020202020204" charset="-122"/>
              </a:rPr>
              <a:t>中的</a:t>
            </a:r>
            <a:r>
              <a:rPr lang="en-US" altLang="zh-CN" sz="1800" kern="100" dirty="0">
                <a:effectLst/>
                <a:latin typeface="汉仪雅酷黑 65W" panose="020B0604020202020204" charset="-122"/>
                <a:ea typeface="汉仪雅酷黑 65W" panose="020B0604020202020204" charset="-122"/>
              </a:rPr>
              <a:t>in</a:t>
            </a:r>
            <a:r>
              <a:rPr lang="zh-CN" altLang="zh-CN" sz="1800" kern="100" dirty="0">
                <a:effectLst/>
                <a:latin typeface="汉仪雅酷黑 65W" panose="020B0604020202020204" charset="-122"/>
                <a:ea typeface="汉仪雅酷黑 65W" panose="020B0604020202020204" charset="-122"/>
              </a:rPr>
              <a:t>就是</a:t>
            </a:r>
            <a:r>
              <a:rPr lang="en-US" altLang="zh-CN" sz="1800" kern="100" dirty="0" err="1">
                <a:effectLst/>
                <a:latin typeface="汉仪雅酷黑 65W" panose="020B0604020202020204" charset="-122"/>
                <a:ea typeface="汉仪雅酷黑 65W" panose="020B0604020202020204" charset="-122"/>
              </a:rPr>
              <a:t>InputStream</a:t>
            </a:r>
            <a:r>
              <a:rPr lang="zh-CN" altLang="zh-CN" sz="1800" kern="100" dirty="0">
                <a:effectLst/>
                <a:latin typeface="汉仪雅酷黑 65W" panose="020B0604020202020204" charset="-122"/>
                <a:ea typeface="汉仪雅酷黑 65W" panose="020B0604020202020204" charset="-122"/>
              </a:rPr>
              <a:t>类的对象，</a:t>
            </a:r>
            <a:r>
              <a:rPr lang="en-US" altLang="zh-CN" sz="1800" kern="100" dirty="0" err="1">
                <a:effectLst/>
                <a:latin typeface="汉仪雅酷黑 65W" panose="020B0604020202020204" charset="-122"/>
                <a:ea typeface="汉仪雅酷黑 65W" panose="020B0604020202020204" charset="-122"/>
              </a:rPr>
              <a:t>System.out</a:t>
            </a:r>
            <a:r>
              <a:rPr lang="zh-CN" altLang="zh-CN" sz="1800" kern="100" dirty="0">
                <a:effectLst/>
                <a:latin typeface="汉仪雅酷黑 65W" panose="020B0604020202020204" charset="-122"/>
                <a:ea typeface="汉仪雅酷黑 65W" panose="020B0604020202020204" charset="-122"/>
              </a:rPr>
              <a:t>中的</a:t>
            </a:r>
            <a:r>
              <a:rPr lang="en-US" altLang="zh-CN" sz="1800" kern="100" dirty="0">
                <a:effectLst/>
                <a:latin typeface="汉仪雅酷黑 65W" panose="020B0604020202020204" charset="-122"/>
                <a:ea typeface="汉仪雅酷黑 65W" panose="020B0604020202020204" charset="-122"/>
              </a:rPr>
              <a:t>out</a:t>
            </a:r>
            <a:r>
              <a:rPr lang="zh-CN" altLang="zh-CN" sz="1800" kern="100" dirty="0">
                <a:effectLst/>
                <a:latin typeface="汉仪雅酷黑 65W" panose="020B0604020202020204" charset="-122"/>
                <a:ea typeface="汉仪雅酷黑 65W" panose="020B0604020202020204" charset="-122"/>
              </a:rPr>
              <a:t>就是</a:t>
            </a:r>
            <a:r>
              <a:rPr lang="en-US" altLang="zh-CN" sz="1800" kern="100" dirty="0" err="1">
                <a:effectLst/>
                <a:latin typeface="汉仪雅酷黑 65W" panose="020B0604020202020204" charset="-122"/>
                <a:ea typeface="汉仪雅酷黑 65W" panose="020B0604020202020204" charset="-122"/>
              </a:rPr>
              <a:t>outputStream</a:t>
            </a:r>
            <a:r>
              <a:rPr lang="zh-CN" altLang="zh-CN" sz="1800" kern="100" dirty="0">
                <a:effectLst/>
                <a:latin typeface="汉仪雅酷黑 65W" panose="020B0604020202020204" charset="-122"/>
                <a:ea typeface="汉仪雅酷黑 65W" panose="020B0604020202020204" charset="-122"/>
              </a:rPr>
              <a:t>类的子类</a:t>
            </a:r>
            <a:r>
              <a:rPr lang="en-US" altLang="zh-CN" sz="1800" kern="100" dirty="0" err="1">
                <a:effectLst/>
                <a:latin typeface="汉仪雅酷黑 65W" panose="020B0604020202020204" charset="-122"/>
                <a:ea typeface="汉仪雅酷黑 65W" panose="020B0604020202020204" charset="-122"/>
              </a:rPr>
              <a:t>PrintStream</a:t>
            </a:r>
            <a:r>
              <a:rPr lang="zh-CN" altLang="zh-CN" sz="1800" kern="100" dirty="0">
                <a:effectLst/>
                <a:latin typeface="汉仪雅酷黑 65W" panose="020B0604020202020204" charset="-122"/>
                <a:ea typeface="汉仪雅酷黑 65W" panose="020B0604020202020204" charset="-122"/>
              </a:rPr>
              <a:t>类的对象。</a:t>
            </a:r>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85132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流操作</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609765"/>
            <a:ext cx="8272463" cy="3693319"/>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语言中所有的</a:t>
            </a:r>
            <a:r>
              <a:rPr lang="en-US" altLang="zh-CN" sz="1800" kern="100" dirty="0">
                <a:effectLst/>
                <a:latin typeface="汉仪雅酷黑 65W" panose="020B0604020202020204" charset="-122"/>
                <a:ea typeface="汉仪雅酷黑 65W" panose="020B0604020202020204" charset="-122"/>
              </a:rPr>
              <a:t>I/O</a:t>
            </a:r>
            <a:r>
              <a:rPr lang="zh-CN" altLang="en-US" sz="1800" kern="100" dirty="0">
                <a:effectLst/>
                <a:latin typeface="汉仪雅酷黑 65W" panose="020B0604020202020204" charset="-122"/>
                <a:ea typeface="汉仪雅酷黑 65W" panose="020B0604020202020204" charset="-122"/>
              </a:rPr>
              <a:t>操作都是基于数据流的。当程序需要读取数据的时候，就会开启一个通向数据源的流，这个数据源可以是文件，内存或网络连接。当</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程序需要写入数据的时候，就会开启一个通向数据源的流。</a:t>
            </a:r>
          </a:p>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语言提供的流分为字节流和字符流，分别由四个抽象类来表示。其中抽象类</a:t>
            </a:r>
            <a:r>
              <a:rPr lang="en-US" altLang="zh-CN" sz="1800" kern="100" dirty="0" err="1">
                <a:effectLst/>
                <a:latin typeface="汉仪雅酷黑 65W" panose="020B0604020202020204" charset="-122"/>
                <a:ea typeface="汉仪雅酷黑 65W" panose="020B0604020202020204" charset="-122"/>
              </a:rPr>
              <a:t>InputStream</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err="1">
                <a:effectLst/>
                <a:latin typeface="汉仪雅酷黑 65W" panose="020B0604020202020204" charset="-122"/>
                <a:ea typeface="汉仪雅酷黑 65W" panose="020B0604020202020204" charset="-122"/>
              </a:rPr>
              <a:t>OutputStream</a:t>
            </a:r>
            <a:r>
              <a:rPr lang="zh-CN" altLang="en-US" sz="1800" kern="100" dirty="0">
                <a:effectLst/>
                <a:latin typeface="汉仪雅酷黑 65W" panose="020B0604020202020204" charset="-122"/>
                <a:ea typeface="汉仪雅酷黑 65W" panose="020B0604020202020204" charset="-122"/>
              </a:rPr>
              <a:t>类主要用于字节流的输入输出。抽象类</a:t>
            </a:r>
            <a:r>
              <a:rPr lang="en-US" altLang="zh-CN" sz="1800" kern="100" dirty="0">
                <a:effectLst/>
                <a:latin typeface="汉仪雅酷黑 65W" panose="020B0604020202020204" charset="-122"/>
                <a:ea typeface="汉仪雅酷黑 65W" panose="020B0604020202020204" charset="-122"/>
              </a:rPr>
              <a:t>Reader</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a:effectLst/>
                <a:latin typeface="汉仪雅酷黑 65W" panose="020B0604020202020204" charset="-122"/>
                <a:ea typeface="汉仪雅酷黑 65W" panose="020B0604020202020204" charset="-122"/>
              </a:rPr>
              <a:t>Writer</a:t>
            </a:r>
            <a:r>
              <a:rPr lang="zh-CN" altLang="en-US" sz="1800" kern="100" dirty="0">
                <a:effectLst/>
                <a:latin typeface="汉仪雅酷黑 65W" panose="020B0604020202020204" charset="-122"/>
                <a:ea typeface="汉仪雅酷黑 65W" panose="020B0604020202020204" charset="-122"/>
              </a:rPr>
              <a:t>类主要用于字符流的输入输出。</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语言中其他多种类型的输入输出流均是由它们派生出来的。</a:t>
            </a:r>
            <a:endParaRPr lang="en-US" altLang="zh-CN" sz="1800" kern="100" dirty="0">
              <a:effectLst/>
              <a:latin typeface="汉仪雅酷黑 65W" panose="020B0604020202020204" charset="-122"/>
              <a:ea typeface="汉仪雅酷黑 65W" panose="020B0604020202020204" charset="-122"/>
            </a:endParaRPr>
          </a:p>
          <a:p>
            <a:pPr indent="267970" algn="just"/>
            <a:r>
              <a:rPr lang="en-US" altLang="zh-CN" sz="1800" b="1" kern="100" dirty="0">
                <a:effectLst/>
                <a:latin typeface="Times New Roman" panose="02020603050405020304" pitchFamily="18" charset="0"/>
                <a:ea typeface="宋体" panose="02010600030101010101" pitchFamily="2" charset="-122"/>
              </a:rPr>
              <a:t>1. </a:t>
            </a:r>
            <a:r>
              <a:rPr lang="zh-CN" altLang="zh-CN" sz="1800" b="1" kern="100" dirty="0">
                <a:effectLst/>
                <a:latin typeface="汉仪雅酷黑 65W" panose="020B0604020202020204" charset="-122"/>
                <a:ea typeface="汉仪雅酷黑 65W" panose="020B0604020202020204" charset="-122"/>
              </a:rPr>
              <a:t>字节流</a:t>
            </a:r>
            <a:endParaRPr lang="zh-CN"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字节流是最基本的数据流，它按字节来处理二进制数据。</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中大多使用</a:t>
            </a:r>
            <a:r>
              <a:rPr lang="en-US" altLang="zh-CN" sz="1800" kern="100" dirty="0" err="1">
                <a:effectLst/>
                <a:latin typeface="汉仪雅酷黑 65W" panose="020B0604020202020204" charset="-122"/>
                <a:ea typeface="汉仪雅酷黑 65W" panose="020B0604020202020204" charset="-122"/>
              </a:rPr>
              <a:t>InputStream</a:t>
            </a:r>
            <a:r>
              <a:rPr lang="zh-CN" altLang="zh-CN" sz="1800" kern="100" dirty="0">
                <a:effectLst/>
                <a:latin typeface="汉仪雅酷黑 65W" panose="020B0604020202020204" charset="-122"/>
                <a:ea typeface="汉仪雅酷黑 65W" panose="020B0604020202020204" charset="-122"/>
              </a:rPr>
              <a:t>类和</a:t>
            </a:r>
            <a:r>
              <a:rPr lang="en-US" altLang="zh-CN" sz="1800" kern="100" dirty="0" err="1">
                <a:effectLst/>
                <a:latin typeface="汉仪雅酷黑 65W" panose="020B0604020202020204" charset="-122"/>
                <a:ea typeface="汉仪雅酷黑 65W" panose="020B0604020202020204" charset="-122"/>
              </a:rPr>
              <a:t>OutputStream</a:t>
            </a:r>
            <a:r>
              <a:rPr lang="zh-CN" altLang="zh-CN" sz="1800" kern="100" dirty="0">
                <a:effectLst/>
                <a:latin typeface="汉仪雅酷黑 65W" panose="020B0604020202020204" charset="-122"/>
                <a:ea typeface="汉仪雅酷黑 65W" panose="020B0604020202020204" charset="-122"/>
              </a:rPr>
              <a:t>类这两个抽象类的子类的对象来完成字节流的输入输出工作。比如</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程序中经常用到的</a:t>
            </a:r>
            <a:r>
              <a:rPr lang="en-US" altLang="zh-CN" sz="1800" kern="100" dirty="0">
                <a:effectLst/>
                <a:latin typeface="汉仪雅酷黑 65W" panose="020B0604020202020204" charset="-122"/>
                <a:ea typeface="汉仪雅酷黑 65W" panose="020B0604020202020204" charset="-122"/>
              </a:rPr>
              <a:t>System.in</a:t>
            </a:r>
            <a:r>
              <a:rPr lang="zh-CN" altLang="zh-CN" sz="1800" kern="100" dirty="0">
                <a:effectLst/>
                <a:latin typeface="汉仪雅酷黑 65W" panose="020B0604020202020204" charset="-122"/>
                <a:ea typeface="汉仪雅酷黑 65W" panose="020B0604020202020204" charset="-122"/>
              </a:rPr>
              <a:t>中的</a:t>
            </a:r>
            <a:r>
              <a:rPr lang="en-US" altLang="zh-CN" sz="1800" kern="100" dirty="0">
                <a:effectLst/>
                <a:latin typeface="汉仪雅酷黑 65W" panose="020B0604020202020204" charset="-122"/>
                <a:ea typeface="汉仪雅酷黑 65W" panose="020B0604020202020204" charset="-122"/>
              </a:rPr>
              <a:t>in</a:t>
            </a:r>
            <a:r>
              <a:rPr lang="zh-CN" altLang="zh-CN" sz="1800" kern="100" dirty="0">
                <a:effectLst/>
                <a:latin typeface="汉仪雅酷黑 65W" panose="020B0604020202020204" charset="-122"/>
                <a:ea typeface="汉仪雅酷黑 65W" panose="020B0604020202020204" charset="-122"/>
              </a:rPr>
              <a:t>就是</a:t>
            </a:r>
            <a:r>
              <a:rPr lang="en-US" altLang="zh-CN" sz="1800" kern="100" dirty="0" err="1">
                <a:effectLst/>
                <a:latin typeface="汉仪雅酷黑 65W" panose="020B0604020202020204" charset="-122"/>
                <a:ea typeface="汉仪雅酷黑 65W" panose="020B0604020202020204" charset="-122"/>
              </a:rPr>
              <a:t>InputStream</a:t>
            </a:r>
            <a:r>
              <a:rPr lang="zh-CN" altLang="zh-CN" sz="1800" kern="100" dirty="0">
                <a:effectLst/>
                <a:latin typeface="汉仪雅酷黑 65W" panose="020B0604020202020204" charset="-122"/>
                <a:ea typeface="汉仪雅酷黑 65W" panose="020B0604020202020204" charset="-122"/>
              </a:rPr>
              <a:t>类的对象，</a:t>
            </a:r>
            <a:r>
              <a:rPr lang="en-US" altLang="zh-CN" sz="1800" kern="100" dirty="0" err="1">
                <a:effectLst/>
                <a:latin typeface="汉仪雅酷黑 65W" panose="020B0604020202020204" charset="-122"/>
                <a:ea typeface="汉仪雅酷黑 65W" panose="020B0604020202020204" charset="-122"/>
              </a:rPr>
              <a:t>System.out</a:t>
            </a:r>
            <a:r>
              <a:rPr lang="zh-CN" altLang="zh-CN" sz="1800" kern="100" dirty="0">
                <a:effectLst/>
                <a:latin typeface="汉仪雅酷黑 65W" panose="020B0604020202020204" charset="-122"/>
                <a:ea typeface="汉仪雅酷黑 65W" panose="020B0604020202020204" charset="-122"/>
              </a:rPr>
              <a:t>中的</a:t>
            </a:r>
            <a:r>
              <a:rPr lang="en-US" altLang="zh-CN" sz="1800" kern="100" dirty="0">
                <a:effectLst/>
                <a:latin typeface="汉仪雅酷黑 65W" panose="020B0604020202020204" charset="-122"/>
                <a:ea typeface="汉仪雅酷黑 65W" panose="020B0604020202020204" charset="-122"/>
              </a:rPr>
              <a:t>out</a:t>
            </a:r>
            <a:r>
              <a:rPr lang="zh-CN" altLang="zh-CN" sz="1800" kern="100" dirty="0">
                <a:effectLst/>
                <a:latin typeface="汉仪雅酷黑 65W" panose="020B0604020202020204" charset="-122"/>
                <a:ea typeface="汉仪雅酷黑 65W" panose="020B0604020202020204" charset="-122"/>
              </a:rPr>
              <a:t>就是</a:t>
            </a:r>
            <a:r>
              <a:rPr lang="en-US" altLang="zh-CN" sz="1800" kern="100" dirty="0" err="1">
                <a:effectLst/>
                <a:latin typeface="汉仪雅酷黑 65W" panose="020B0604020202020204" charset="-122"/>
                <a:ea typeface="汉仪雅酷黑 65W" panose="020B0604020202020204" charset="-122"/>
              </a:rPr>
              <a:t>outputStream</a:t>
            </a:r>
            <a:r>
              <a:rPr lang="zh-CN" altLang="zh-CN" sz="1800" kern="100" dirty="0">
                <a:effectLst/>
                <a:latin typeface="汉仪雅酷黑 65W" panose="020B0604020202020204" charset="-122"/>
                <a:ea typeface="汉仪雅酷黑 65W" panose="020B0604020202020204" charset="-122"/>
              </a:rPr>
              <a:t>类的子类</a:t>
            </a:r>
            <a:r>
              <a:rPr lang="en-US" altLang="zh-CN" sz="1800" kern="100" dirty="0" err="1">
                <a:effectLst/>
                <a:latin typeface="汉仪雅酷黑 65W" panose="020B0604020202020204" charset="-122"/>
                <a:ea typeface="汉仪雅酷黑 65W" panose="020B0604020202020204" charset="-122"/>
              </a:rPr>
              <a:t>PrintStream</a:t>
            </a:r>
            <a:r>
              <a:rPr lang="zh-CN" altLang="zh-CN" sz="1800" kern="100" dirty="0">
                <a:effectLst/>
                <a:latin typeface="汉仪雅酷黑 65W" panose="020B0604020202020204" charset="-122"/>
                <a:ea typeface="汉仪雅酷黑 65W" panose="020B0604020202020204" charset="-122"/>
              </a:rPr>
              <a:t>类的对象。</a:t>
            </a:r>
            <a:endParaRPr lang="zh-CN" altLang="en-US" sz="1800" kern="100" dirty="0">
              <a:effectLst/>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43776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5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的</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I/O</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操作</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147564"/>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a:t>
            </a:r>
            <a:r>
              <a:rPr lang="en-US" altLang="zh-CN" dirty="0">
                <a:latin typeface="汉仪雅酷黑 65W" panose="020B0604020202020204" charset="-122"/>
                <a:ea typeface="汉仪雅酷黑 65W" panose="020B0604020202020204" charset="-122"/>
                <a:cs typeface="汉仪雅酷黑 65W" panose="020B0604020202020204" charset="-122"/>
              </a:rPr>
              <a:t>5.2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流操作</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2431296"/>
            <a:ext cx="8272463" cy="1477328"/>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2. </a:t>
            </a:r>
            <a:r>
              <a:rPr lang="zh-CN" altLang="en-US" sz="1800" kern="100" dirty="0">
                <a:effectLst/>
                <a:latin typeface="汉仪雅酷黑 65W" panose="020B0604020202020204" charset="-122"/>
                <a:ea typeface="汉仪雅酷黑 65W" panose="020B0604020202020204" charset="-122"/>
              </a:rPr>
              <a:t>字符流</a:t>
            </a:r>
          </a:p>
          <a:p>
            <a:pPr indent="267970" algn="just"/>
            <a:r>
              <a:rPr lang="zh-CN" altLang="en-US" sz="1800" kern="100" dirty="0">
                <a:effectLst/>
                <a:latin typeface="汉仪雅酷黑 65W" panose="020B0604020202020204" charset="-122"/>
                <a:ea typeface="汉仪雅酷黑 65W" panose="020B0604020202020204" charset="-122"/>
              </a:rPr>
              <a:t>由于</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字节流不方便用来处理存储使用</a:t>
            </a:r>
            <a:r>
              <a:rPr lang="en-US" altLang="zh-CN" sz="1800" kern="100" dirty="0">
                <a:effectLst/>
                <a:latin typeface="汉仪雅酷黑 65W" panose="020B0604020202020204" charset="-122"/>
                <a:ea typeface="汉仪雅酷黑 65W" panose="020B0604020202020204" charset="-122"/>
              </a:rPr>
              <a:t>Unicode</a:t>
            </a:r>
            <a:r>
              <a:rPr lang="zh-CN" altLang="en-US" sz="1800" kern="100" dirty="0">
                <a:effectLst/>
                <a:latin typeface="汉仪雅酷黑 65W" panose="020B0604020202020204" charset="-122"/>
                <a:ea typeface="汉仪雅酷黑 65W" panose="020B0604020202020204" charset="-122"/>
              </a:rPr>
              <a:t>编码的信息。</a:t>
            </a:r>
            <a:r>
              <a:rPr lang="en-US" altLang="zh-CN" sz="1800" kern="100" dirty="0">
                <a:effectLst/>
                <a:latin typeface="汉仪雅酷黑 65W" panose="020B0604020202020204" charset="-122"/>
                <a:ea typeface="汉仪雅酷黑 65W" panose="020B0604020202020204" charset="-122"/>
              </a:rPr>
              <a:t>Unicode</a:t>
            </a:r>
            <a:r>
              <a:rPr lang="zh-CN" altLang="en-US" sz="1800" kern="100" dirty="0">
                <a:effectLst/>
                <a:latin typeface="汉仪雅酷黑 65W" panose="020B0604020202020204" charset="-122"/>
                <a:ea typeface="汉仪雅酷黑 65W" panose="020B0604020202020204" charset="-122"/>
              </a:rPr>
              <a:t>编码中每个字符使用两个字节存储信息。因此</a:t>
            </a:r>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引入了字符流的概念。字符流处理的单元为</a:t>
            </a:r>
            <a:r>
              <a:rPr lang="en-US" altLang="zh-CN" sz="1800" kern="100" dirty="0">
                <a:effectLst/>
                <a:latin typeface="汉仪雅酷黑 65W" panose="020B0604020202020204" charset="-122"/>
                <a:ea typeface="汉仪雅酷黑 65W" panose="020B0604020202020204" charset="-122"/>
              </a:rPr>
              <a:t>2</a:t>
            </a:r>
            <a:r>
              <a:rPr lang="zh-CN" altLang="en-US" sz="1800" kern="100" dirty="0">
                <a:effectLst/>
                <a:latin typeface="汉仪雅酷黑 65W" panose="020B0604020202020204" charset="-122"/>
                <a:ea typeface="汉仪雅酷黑 65W" panose="020B0604020202020204" charset="-122"/>
              </a:rPr>
              <a:t>个字节的</a:t>
            </a:r>
            <a:r>
              <a:rPr lang="en-US" altLang="zh-CN" sz="1800" kern="100" dirty="0">
                <a:effectLst/>
                <a:latin typeface="汉仪雅酷黑 65W" panose="020B0604020202020204" charset="-122"/>
                <a:ea typeface="汉仪雅酷黑 65W" panose="020B0604020202020204" charset="-122"/>
              </a:rPr>
              <a:t>Unicode</a:t>
            </a:r>
            <a:r>
              <a:rPr lang="zh-CN" altLang="en-US" sz="1800" kern="100" dirty="0">
                <a:effectLst/>
                <a:latin typeface="汉仪雅酷黑 65W" panose="020B0604020202020204" charset="-122"/>
                <a:ea typeface="汉仪雅酷黑 65W" panose="020B0604020202020204" charset="-122"/>
              </a:rPr>
              <a:t>字符。</a:t>
            </a:r>
            <a:r>
              <a:rPr lang="en-US" altLang="zh-CN" sz="1800" kern="100" dirty="0">
                <a:effectLst/>
                <a:latin typeface="汉仪雅酷黑 65W" panose="020B0604020202020204" charset="-122"/>
                <a:ea typeface="汉仪雅酷黑 65W" panose="020B0604020202020204" charset="-122"/>
              </a:rPr>
              <a:t>Java.io</a:t>
            </a:r>
            <a:r>
              <a:rPr lang="zh-CN" altLang="en-US" sz="1800" kern="100" dirty="0">
                <a:effectLst/>
                <a:latin typeface="汉仪雅酷黑 65W" panose="020B0604020202020204" charset="-122"/>
                <a:ea typeface="汉仪雅酷黑 65W" panose="020B0604020202020204" charset="-122"/>
              </a:rPr>
              <a:t>包中定义的用于字符流输入输出的抽象类是</a:t>
            </a:r>
            <a:r>
              <a:rPr lang="en-US" altLang="zh-CN" sz="1800" kern="100" dirty="0">
                <a:effectLst/>
                <a:latin typeface="汉仪雅酷黑 65W" panose="020B0604020202020204" charset="-122"/>
                <a:ea typeface="汉仪雅酷黑 65W" panose="020B0604020202020204" charset="-122"/>
              </a:rPr>
              <a:t>Reader</a:t>
            </a:r>
            <a:r>
              <a:rPr lang="zh-CN" altLang="en-US" sz="1800" kern="100" dirty="0">
                <a:effectLst/>
                <a:latin typeface="汉仪雅酷黑 65W" panose="020B0604020202020204" charset="-122"/>
                <a:ea typeface="汉仪雅酷黑 65W" panose="020B0604020202020204" charset="-122"/>
              </a:rPr>
              <a:t>类和</a:t>
            </a:r>
            <a:r>
              <a:rPr lang="en-US" altLang="zh-CN" sz="1800" kern="100" dirty="0">
                <a:effectLst/>
                <a:latin typeface="汉仪雅酷黑 65W" panose="020B0604020202020204" charset="-122"/>
                <a:ea typeface="汉仪雅酷黑 65W" panose="020B0604020202020204" charset="-122"/>
              </a:rPr>
              <a:t>Writer</a:t>
            </a:r>
            <a:r>
              <a:rPr lang="zh-CN" altLang="en-US" sz="1800" kern="100" dirty="0">
                <a:effectLst/>
                <a:latin typeface="汉仪雅酷黑 65W" panose="020B0604020202020204" charset="-122"/>
                <a:ea typeface="汉仪雅酷黑 65W" panose="020B0604020202020204" charset="-122"/>
              </a:rPr>
              <a:t>类，这些类的扩展又提供了很多实用的字符流子类。</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50705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332230"/>
            <a:ext cx="8272463" cy="369332"/>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基础总结</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2D7985BA-5EC6-79E1-1CF9-08084C5151FB}"/>
              </a:ext>
            </a:extLst>
          </p:cNvPr>
          <p:cNvSpPr txBox="1"/>
          <p:nvPr/>
        </p:nvSpPr>
        <p:spPr>
          <a:xfrm>
            <a:off x="435768" y="1975167"/>
            <a:ext cx="8272463" cy="3416320"/>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①</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语言中是动态分配内存的。</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语言采用面向对象的机制，通过关键字</a:t>
            </a:r>
            <a:r>
              <a:rPr lang="en-US" altLang="zh-CN" sz="1800" kern="100" dirty="0">
                <a:effectLst/>
                <a:latin typeface="汉仪雅酷黑 65W" panose="020B0604020202020204" charset="-122"/>
                <a:ea typeface="汉仪雅酷黑 65W" panose="020B0604020202020204" charset="-122"/>
              </a:rPr>
              <a:t>new</a:t>
            </a:r>
            <a:r>
              <a:rPr lang="zh-CN" altLang="zh-CN" sz="1800" kern="100" dirty="0">
                <a:effectLst/>
                <a:latin typeface="汉仪雅酷黑 65W" panose="020B0604020202020204" charset="-122"/>
                <a:ea typeface="汉仪雅酷黑 65W" panose="020B0604020202020204" charset="-122"/>
              </a:rPr>
              <a:t>为每个对象分配内存空间。另外实际分配的内存还会随程序运行情况而改变。</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程序在运行中 ，</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系统会自动对内存进行扫描，对长期不用的空间作为“垃圾”进行收集，使得系统资源得到更充分</a:t>
            </a:r>
            <a:r>
              <a:rPr lang="en-US" altLang="zh-CN" sz="1800" kern="100" dirty="0">
                <a:effectLst/>
                <a:latin typeface="汉仪雅酷黑 65W" panose="020B0604020202020204" charset="-122"/>
                <a:ea typeface="汉仪雅酷黑 65W" panose="020B0604020202020204" charset="-122"/>
              </a:rPr>
              <a:t>地</a:t>
            </a:r>
            <a:r>
              <a:rPr lang="zh-CN" altLang="zh-CN" sz="1800" kern="100" dirty="0">
                <a:effectLst/>
                <a:latin typeface="汉仪雅酷黑 65W" panose="020B0604020202020204" charset="-122"/>
                <a:ea typeface="汉仪雅酷黑 65W" panose="020B0604020202020204" charset="-122"/>
              </a:rPr>
              <a:t>利用。</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②</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不在所有类之外定义全局变量，而是在某个类中定义一种公用静态的变量来完成全局变量的功能。</a:t>
            </a:r>
          </a:p>
          <a:p>
            <a:pPr indent="266700" algn="just"/>
            <a:r>
              <a:rPr lang="zh-CN" altLang="zh-CN" sz="1800" kern="100" dirty="0">
                <a:effectLst/>
                <a:latin typeface="汉仪雅酷黑 65W" panose="020B0604020202020204" charset="-122"/>
                <a:ea typeface="汉仪雅酷黑 65W" panose="020B0604020202020204" charset="-122"/>
              </a:rPr>
              <a:t>③</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不使用</a:t>
            </a:r>
            <a:r>
              <a:rPr lang="en-US" altLang="zh-CN" sz="1800" kern="100" dirty="0" err="1">
                <a:effectLst/>
                <a:latin typeface="汉仪雅酷黑 65W" panose="020B0604020202020204" charset="-122"/>
                <a:ea typeface="汉仪雅酷黑 65W" panose="020B0604020202020204" charset="-122"/>
              </a:rPr>
              <a:t>goto</a:t>
            </a:r>
            <a:r>
              <a:rPr lang="zh-CN" altLang="zh-CN" sz="1800" kern="100" dirty="0">
                <a:effectLst/>
                <a:latin typeface="汉仪雅酷黑 65W" panose="020B0604020202020204" charset="-122"/>
                <a:ea typeface="汉仪雅酷黑 65W" panose="020B0604020202020204" charset="-122"/>
              </a:rPr>
              <a:t>语句，而是用</a:t>
            </a:r>
            <a:r>
              <a:rPr lang="en-US" altLang="zh-CN" sz="1800" kern="100" dirty="0">
                <a:effectLst/>
                <a:latin typeface="汉仪雅酷黑 65W" panose="020B0604020202020204" charset="-122"/>
                <a:ea typeface="汉仪雅酷黑 65W" panose="020B0604020202020204" charset="-122"/>
              </a:rPr>
              <a:t>try-catch-finally</a:t>
            </a:r>
            <a:r>
              <a:rPr lang="zh-CN" altLang="zh-CN" sz="1800" kern="100" dirty="0">
                <a:effectLst/>
                <a:latin typeface="汉仪雅酷黑 65W" panose="020B0604020202020204" charset="-122"/>
                <a:ea typeface="汉仪雅酷黑 65W" panose="020B0604020202020204" charset="-122"/>
              </a:rPr>
              <a:t>异常处理语句来代替</a:t>
            </a:r>
            <a:r>
              <a:rPr lang="en-US" altLang="zh-CN" sz="1800" kern="100" dirty="0" err="1">
                <a:effectLst/>
                <a:latin typeface="汉仪雅酷黑 65W" panose="020B0604020202020204" charset="-122"/>
                <a:ea typeface="汉仪雅酷黑 65W" panose="020B0604020202020204" charset="-122"/>
              </a:rPr>
              <a:t>goto</a:t>
            </a:r>
            <a:r>
              <a:rPr lang="zh-CN" altLang="zh-CN" sz="1800" kern="100" dirty="0">
                <a:effectLst/>
                <a:latin typeface="汉仪雅酷黑 65W" panose="020B0604020202020204" charset="-122"/>
                <a:ea typeface="汉仪雅酷黑 65W" panose="020B0604020202020204" charset="-122"/>
              </a:rPr>
              <a:t>语句处理出错的功能。一定程度上避免了随意使用</a:t>
            </a:r>
            <a:r>
              <a:rPr lang="en-US" altLang="zh-CN" sz="1800" kern="100" dirty="0" err="1">
                <a:effectLst/>
                <a:latin typeface="汉仪雅酷黑 65W" panose="020B0604020202020204" charset="-122"/>
                <a:ea typeface="汉仪雅酷黑 65W" panose="020B0604020202020204" charset="-122"/>
              </a:rPr>
              <a:t>goto</a:t>
            </a:r>
            <a:r>
              <a:rPr lang="zh-CN" altLang="zh-CN" sz="1800" kern="100" dirty="0">
                <a:effectLst/>
                <a:latin typeface="汉仪雅酷黑 65W" panose="020B0604020202020204" charset="-122"/>
                <a:ea typeface="汉仪雅酷黑 65W" panose="020B0604020202020204" charset="-122"/>
              </a:rPr>
              <a:t>语句导致的语句执行顺序紊乱的后果。</a:t>
            </a:r>
          </a:p>
          <a:p>
            <a:pPr indent="266700" algn="just"/>
            <a:r>
              <a:rPr lang="zh-CN" altLang="zh-CN" sz="1800" kern="100" dirty="0">
                <a:effectLst/>
                <a:latin typeface="汉仪雅酷黑 65W" panose="020B0604020202020204" charset="-122"/>
                <a:ea typeface="汉仪雅酷黑 65W" panose="020B0604020202020204" charset="-122"/>
              </a:rPr>
              <a:t>④</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不支持头文件，而</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语言和</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语言中都用头文件来声明类的原型、全局变量、库函数等，这种采用头文件的结构使得系统的运行维护相当繁杂。</a:t>
            </a:r>
          </a:p>
          <a:p>
            <a:endParaRPr lang="zh-CN" altLang="en-US" dirty="0">
              <a:latin typeface="汉仪雅酷黑 65W" panose="020B0604020202020204" charset="-122"/>
              <a:ea typeface="汉仪雅酷黑 65W" panose="020B0604020202020204" charset="-122"/>
            </a:endParaRPr>
          </a:p>
        </p:txBody>
      </p:sp>
    </p:spTree>
    <p:extLst>
      <p:ext uri="{BB962C8B-B14F-4D97-AF65-F5344CB8AC3E}">
        <p14:creationId xmlns:p14="http://schemas.microsoft.com/office/powerpoint/2010/main" val="5218420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435768" y="1332230"/>
            <a:ext cx="8272463" cy="369332"/>
          </a:xfrm>
          <a:prstGeom prst="rect">
            <a:avLst/>
          </a:prstGeom>
          <a:noFill/>
        </p:spPr>
        <p:txBody>
          <a:bodyPr wrap="square" rtlCol="0">
            <a:spAutoFit/>
          </a:bodyPr>
          <a:lstStyle/>
          <a:p>
            <a:pPr indent="267970" algn="just"/>
            <a:r>
              <a:rPr lang="en-US" altLang="zh-CN" sz="1800" kern="100" dirty="0">
                <a:effectLst/>
                <a:latin typeface="汉仪雅酷黑 65W" panose="020B0604020202020204" charset="-122"/>
                <a:ea typeface="汉仪雅酷黑 65W" panose="020B0604020202020204" charset="-122"/>
              </a:rPr>
              <a:t>Java</a:t>
            </a:r>
            <a:r>
              <a:rPr lang="zh-CN" altLang="en-US" sz="1800" kern="100" dirty="0">
                <a:effectLst/>
                <a:latin typeface="汉仪雅酷黑 65W" panose="020B0604020202020204" charset="-122"/>
                <a:ea typeface="汉仪雅酷黑 65W" panose="020B0604020202020204" charset="-122"/>
              </a:rPr>
              <a:t>基础总结</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2D7985BA-5EC6-79E1-1CF9-08084C5151FB}"/>
              </a:ext>
            </a:extLst>
          </p:cNvPr>
          <p:cNvSpPr txBox="1"/>
          <p:nvPr/>
        </p:nvSpPr>
        <p:spPr>
          <a:xfrm>
            <a:off x="435767" y="1871107"/>
            <a:ext cx="8272463" cy="3416320"/>
          </a:xfrm>
          <a:prstGeom prst="rect">
            <a:avLst/>
          </a:prstGeom>
          <a:noFill/>
        </p:spPr>
        <p:txBody>
          <a:bodyPr wrap="square" rtlCol="0">
            <a:spAutoFit/>
          </a:bodyPr>
          <a:lstStyle/>
          <a:p>
            <a:pPr indent="266700" algn="just"/>
            <a:r>
              <a:rPr lang="zh-CN" altLang="zh-CN" sz="1800" kern="100" dirty="0">
                <a:effectLst/>
                <a:latin typeface="汉仪雅酷黑 65W" panose="020B0604020202020204" charset="-122"/>
                <a:ea typeface="汉仪雅酷黑 65W" panose="020B0604020202020204" charset="-122"/>
              </a:rPr>
              <a:t>⑤</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不支持宏定义。</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语言中只能使用关键字</a:t>
            </a:r>
            <a:r>
              <a:rPr lang="en-US" altLang="zh-CN" sz="1800" kern="100" dirty="0">
                <a:effectLst/>
                <a:latin typeface="汉仪雅酷黑 65W" panose="020B0604020202020204" charset="-122"/>
                <a:ea typeface="汉仪雅酷黑 65W" panose="020B0604020202020204" charset="-122"/>
              </a:rPr>
              <a:t>final</a:t>
            </a:r>
            <a:r>
              <a:rPr lang="zh-CN" altLang="zh-CN" sz="1800" kern="100" dirty="0">
                <a:effectLst/>
                <a:latin typeface="汉仪雅酷黑 65W" panose="020B0604020202020204" charset="-122"/>
                <a:ea typeface="汉仪雅酷黑 65W" panose="020B0604020202020204" charset="-122"/>
              </a:rPr>
              <a:t>来定义常量。</a:t>
            </a:r>
          </a:p>
          <a:p>
            <a:pPr indent="266700" algn="just"/>
            <a:r>
              <a:rPr lang="zh-CN" altLang="zh-CN" sz="1800" kern="100" dirty="0">
                <a:effectLst/>
                <a:latin typeface="汉仪雅酷黑 65W" panose="020B0604020202020204" charset="-122"/>
                <a:ea typeface="汉仪雅酷黑 65W" panose="020B0604020202020204" charset="-122"/>
              </a:rPr>
              <a:t>⑥</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对每种数据类型都分配固定长度。比如，在</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中整型变量的长度总是</a:t>
            </a:r>
            <a:r>
              <a:rPr lang="en-US" altLang="zh-CN" sz="1800" kern="100" dirty="0">
                <a:effectLst/>
                <a:latin typeface="汉仪雅酷黑 65W" panose="020B0604020202020204" charset="-122"/>
                <a:ea typeface="汉仪雅酷黑 65W" panose="020B0604020202020204" charset="-122"/>
              </a:rPr>
              <a:t>32</a:t>
            </a:r>
            <a:r>
              <a:rPr lang="zh-CN" altLang="zh-CN" sz="1800" kern="100" dirty="0">
                <a:effectLst/>
                <a:latin typeface="汉仪雅酷黑 65W" panose="020B0604020202020204" charset="-122"/>
                <a:ea typeface="汉仪雅酷黑 65W" panose="020B0604020202020204" charset="-122"/>
              </a:rPr>
              <a:t>位的。</a:t>
            </a:r>
            <a:endParaRPr lang="en-US" altLang="zh-CN" sz="1800" kern="100" dirty="0">
              <a:effectLst/>
              <a:latin typeface="汉仪雅酷黑 65W" panose="020B0604020202020204" charset="-122"/>
              <a:ea typeface="汉仪雅酷黑 65W" panose="020B0604020202020204" charset="-122"/>
            </a:endParaRPr>
          </a:p>
          <a:p>
            <a:pPr indent="266700" algn="just"/>
            <a:r>
              <a:rPr lang="zh-CN" altLang="zh-CN" sz="1800" kern="100" dirty="0">
                <a:effectLst/>
                <a:latin typeface="汉仪雅酷黑 65W" panose="020B0604020202020204" charset="-122"/>
                <a:ea typeface="汉仪雅酷黑 65W" panose="020B0604020202020204" charset="-122"/>
              </a:rPr>
              <a:t>⑦类型转换不同。在</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语言中，运行时系统对对象的处理要进行类型相容性检查，以防止不安全的类型转换。</a:t>
            </a:r>
          </a:p>
          <a:p>
            <a:pPr indent="266700" algn="just"/>
            <a:r>
              <a:rPr lang="zh-CN" altLang="zh-CN" sz="1800" kern="100" dirty="0">
                <a:effectLst/>
                <a:latin typeface="汉仪雅酷黑 65W" panose="020B0604020202020204" charset="-122"/>
                <a:ea typeface="汉仪雅酷黑 65W" panose="020B0604020202020204" charset="-122"/>
              </a:rPr>
              <a:t>⑧ 结构和联合的处理。</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中不允许像</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语言的结构体</a:t>
            </a:r>
            <a:r>
              <a:rPr lang="en-US" altLang="zh-CN" sz="1800" kern="100" dirty="0">
                <a:effectLst/>
                <a:latin typeface="汉仪雅酷黑 65W" panose="020B0604020202020204" charset="-122"/>
                <a:ea typeface="汉仪雅酷黑 65W" panose="020B0604020202020204" charset="-122"/>
              </a:rPr>
              <a:t>（struct）</a:t>
            </a:r>
            <a:r>
              <a:rPr lang="zh-CN" altLang="zh-CN" sz="1800" kern="100" dirty="0">
                <a:effectLst/>
                <a:latin typeface="汉仪雅酷黑 65W" panose="020B0604020202020204" charset="-122"/>
                <a:ea typeface="汉仪雅酷黑 65W" panose="020B0604020202020204" charset="-122"/>
              </a:rPr>
              <a:t>和联合体</a:t>
            </a:r>
            <a:r>
              <a:rPr lang="en-US" altLang="zh-CN" sz="1800" kern="100" dirty="0">
                <a:effectLst/>
                <a:latin typeface="汉仪雅酷黑 65W" panose="020B0604020202020204" charset="-122"/>
                <a:ea typeface="汉仪雅酷黑 65W" panose="020B0604020202020204" charset="-122"/>
              </a:rPr>
              <a:t>（union）</a:t>
            </a:r>
            <a:r>
              <a:rPr lang="zh-CN" altLang="zh-CN" sz="1800" kern="100" dirty="0">
                <a:effectLst/>
                <a:latin typeface="汉仪雅酷黑 65W" panose="020B0604020202020204" charset="-122"/>
                <a:ea typeface="汉仪雅酷黑 65W" panose="020B0604020202020204" charset="-122"/>
              </a:rPr>
              <a:t>包含结构和联合，而是将所有的内容都封装在类里面。</a:t>
            </a:r>
          </a:p>
          <a:p>
            <a:pPr indent="266700" algn="just"/>
            <a:r>
              <a:rPr lang="zh-CN" altLang="zh-CN" sz="1800" kern="100" dirty="0">
                <a:effectLst/>
                <a:latin typeface="汉仪雅酷黑 65W" panose="020B0604020202020204" charset="-122"/>
                <a:ea typeface="汉仪雅酷黑 65W" panose="020B0604020202020204" charset="-122"/>
              </a:rPr>
              <a:t>⑨</a:t>
            </a:r>
            <a:r>
              <a:rPr lang="en-US" altLang="zh-CN" sz="1800" kern="100" dirty="0">
                <a:effectLst/>
                <a:latin typeface="汉仪雅酷黑 65W" panose="020B0604020202020204" charset="-122"/>
                <a:ea typeface="汉仪雅酷黑 65W" panose="020B0604020202020204" charset="-122"/>
              </a:rPr>
              <a:t> Java</a:t>
            </a:r>
            <a:r>
              <a:rPr lang="zh-CN" altLang="zh-CN" sz="1800" kern="100" dirty="0">
                <a:effectLst/>
                <a:latin typeface="汉仪雅酷黑 65W" panose="020B0604020202020204" charset="-122"/>
                <a:ea typeface="汉仪雅酷黑 65W" panose="020B0604020202020204" charset="-122"/>
              </a:rPr>
              <a:t>不再使用指针。指针是</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语言和</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语言中最灵活，也最容易产生错误的数据类型。由指针所进行的内存地址操作常会造成不可预知的错误，同时通过指针对某个内存地址进行显</a:t>
            </a:r>
            <a:r>
              <a:rPr lang="en-US" altLang="zh-CN" sz="1800" kern="100" dirty="0">
                <a:effectLst/>
                <a:latin typeface="汉仪雅酷黑 65W" panose="020B0604020202020204" charset="-122"/>
                <a:ea typeface="汉仪雅酷黑 65W" panose="020B0604020202020204" charset="-122"/>
              </a:rPr>
              <a:t>式</a:t>
            </a:r>
            <a:r>
              <a:rPr lang="zh-CN" altLang="zh-CN" sz="1800" kern="100" dirty="0">
                <a:effectLst/>
                <a:latin typeface="汉仪雅酷黑 65W" panose="020B0604020202020204" charset="-122"/>
                <a:ea typeface="汉仪雅酷黑 65W" panose="020B0604020202020204" charset="-122"/>
              </a:rPr>
              <a:t>类型转换后，可以访问一个</a:t>
            </a:r>
            <a:r>
              <a:rPr lang="en-US" altLang="zh-CN" sz="1800" kern="100" dirty="0">
                <a:effectLst/>
                <a:latin typeface="汉仪雅酷黑 65W" panose="020B0604020202020204" charset="-122"/>
                <a:ea typeface="汉仪雅酷黑 65W" panose="020B0604020202020204" charset="-122"/>
              </a:rPr>
              <a:t>C++</a:t>
            </a:r>
            <a:r>
              <a:rPr lang="zh-CN" altLang="zh-CN" sz="1800" kern="100" dirty="0">
                <a:effectLst/>
                <a:latin typeface="汉仪雅酷黑 65W" panose="020B0604020202020204" charset="-122"/>
                <a:ea typeface="汉仪雅酷黑 65W" panose="020B0604020202020204" charset="-122"/>
              </a:rPr>
              <a:t>中的私有成员，从而破坏安全性。而</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rPr>
              <a:t>用“引用”的方式，完全控制指针的使用，开发者不允许任何使用指针的操作。</a:t>
            </a:r>
          </a:p>
        </p:txBody>
      </p:sp>
    </p:spTree>
    <p:extLst>
      <p:ext uri="{BB962C8B-B14F-4D97-AF65-F5344CB8AC3E}">
        <p14:creationId xmlns:p14="http://schemas.microsoft.com/office/powerpoint/2010/main" val="536254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sp>
        <p:nvSpPr>
          <p:cNvPr id="16" name="文本框 15"/>
          <p:cNvSpPr txBox="1"/>
          <p:nvPr/>
        </p:nvSpPr>
        <p:spPr>
          <a:xfrm>
            <a:off x="747395" y="1695450"/>
            <a:ext cx="7653655" cy="2961067"/>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dirty="0">
                <a:latin typeface="汉仪雅酷黑 65W" panose="020B0604020202020204" charset="-122"/>
                <a:ea typeface="汉仪雅酷黑 65W" panose="020B0604020202020204" charset="-122"/>
                <a:cs typeface="汉仪雅酷黑 65W" panose="020B0604020202020204" charset="-122"/>
              </a:rPr>
              <a:t>      </a:t>
            </a:r>
            <a:r>
              <a:rPr lang="zh-CN" altLang="en-US" dirty="0">
                <a:latin typeface="汉仪雅酷黑 65W" panose="020B0604020202020204" charset="-122"/>
                <a:ea typeface="汉仪雅酷黑 65W" panose="020B0604020202020204" charset="-122"/>
                <a:cs typeface="汉仪雅酷黑 65W" panose="020B0604020202020204" charset="-122"/>
              </a:rPr>
              <a:t>本章内容主要向读者介绍了</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语言的发展过程和基础知识。首先通过介绍</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语言的产生背景，与其他高级语言进行比较。简明扼要地介绍了</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语言中的基本语句和面向对象的三大特性。</a:t>
            </a:r>
            <a:endParaRPr lang="en-US" altLang="zh-CN" dirty="0">
              <a:latin typeface="汉仪雅酷黑 65W" panose="020B0604020202020204" charset="-122"/>
              <a:ea typeface="汉仪雅酷黑 65W" panose="020B0604020202020204" charset="-122"/>
              <a:cs typeface="汉仪雅酷黑 65W" panose="020B0604020202020204" charset="-122"/>
            </a:endParaRPr>
          </a:p>
          <a:p>
            <a:pPr>
              <a:lnSpc>
                <a:spcPct val="150000"/>
              </a:lnSpc>
            </a:pPr>
            <a:r>
              <a:rPr lang="zh-CN" altLang="en-US" dirty="0">
                <a:latin typeface="汉仪雅酷黑 65W" panose="020B0604020202020204" charset="-122"/>
                <a:ea typeface="汉仪雅酷黑 65W" panose="020B0604020202020204" charset="-122"/>
              </a:rPr>
              <a:t>      通过本章的学习，需要读者</a:t>
            </a:r>
            <a:r>
              <a:rPr lang="zh-CN" altLang="en-US" dirty="0">
                <a:latin typeface="汉仪雅酷黑 65W" panose="020B0604020202020204" charset="-122"/>
                <a:ea typeface="汉仪雅酷黑 65W" panose="020B0604020202020204" charset="-122"/>
                <a:sym typeface="+mn-ea"/>
              </a:rPr>
              <a:t>了解</a:t>
            </a:r>
            <a:r>
              <a:rPr lang="en-US" altLang="zh-CN" dirty="0">
                <a:latin typeface="汉仪雅酷黑 65W" panose="020B0604020202020204" charset="-122"/>
                <a:ea typeface="汉仪雅酷黑 65W" panose="020B0604020202020204" charset="-122"/>
                <a:sym typeface="+mn-ea"/>
              </a:rPr>
              <a:t>Java</a:t>
            </a:r>
            <a:r>
              <a:rPr lang="zh-CN" altLang="en-US" dirty="0">
                <a:latin typeface="汉仪雅酷黑 65W" panose="020B0604020202020204" charset="-122"/>
                <a:ea typeface="汉仪雅酷黑 65W" panose="020B0604020202020204" charset="-122"/>
                <a:sym typeface="+mn-ea"/>
              </a:rPr>
              <a:t>语言与其他高级语言相比的优势；掌握</a:t>
            </a:r>
            <a:r>
              <a:rPr lang="en-US" altLang="zh-CN" dirty="0">
                <a:latin typeface="汉仪雅酷黑 65W" panose="020B0604020202020204" charset="-122"/>
                <a:ea typeface="汉仪雅酷黑 65W" panose="020B0604020202020204" charset="-122"/>
                <a:sym typeface="+mn-ea"/>
              </a:rPr>
              <a:t>Java</a:t>
            </a:r>
            <a:r>
              <a:rPr lang="zh-CN" altLang="en-US" dirty="0">
                <a:latin typeface="汉仪雅酷黑 65W" panose="020B0604020202020204" charset="-122"/>
                <a:ea typeface="汉仪雅酷黑 65W" panose="020B0604020202020204" charset="-122"/>
                <a:sym typeface="+mn-ea"/>
              </a:rPr>
              <a:t>语言的基本语法；掌握</a:t>
            </a:r>
            <a:r>
              <a:rPr lang="en-US" altLang="zh-CN" dirty="0">
                <a:latin typeface="汉仪雅酷黑 65W" panose="020B0604020202020204" charset="-122"/>
                <a:ea typeface="汉仪雅酷黑 65W" panose="020B0604020202020204" charset="-122"/>
                <a:sym typeface="+mn-ea"/>
              </a:rPr>
              <a:t>Java</a:t>
            </a:r>
            <a:r>
              <a:rPr lang="zh-CN" altLang="en-US" dirty="0">
                <a:latin typeface="汉仪雅酷黑 65W" panose="020B0604020202020204" charset="-122"/>
                <a:ea typeface="汉仪雅酷黑 65W" panose="020B0604020202020204" charset="-122"/>
                <a:sym typeface="+mn-ea"/>
              </a:rPr>
              <a:t>语言的方法重构和构造方法的声明；系统地明确</a:t>
            </a:r>
            <a:r>
              <a:rPr lang="en-US" altLang="zh-CN" dirty="0">
                <a:latin typeface="汉仪雅酷黑 65W" panose="020B0604020202020204" charset="-122"/>
                <a:ea typeface="汉仪雅酷黑 65W" panose="020B0604020202020204" charset="-122"/>
                <a:sym typeface="+mn-ea"/>
              </a:rPr>
              <a:t>Java</a:t>
            </a:r>
            <a:r>
              <a:rPr lang="zh-CN" altLang="en-US" dirty="0">
                <a:latin typeface="汉仪雅酷黑 65W" panose="020B0604020202020204" charset="-122"/>
                <a:ea typeface="汉仪雅酷黑 65W" panose="020B0604020202020204" charset="-122"/>
                <a:sym typeface="+mn-ea"/>
              </a:rPr>
              <a:t>开发中需要注意的点。</a:t>
            </a:r>
          </a:p>
          <a:p>
            <a:pPr indent="0" fontAlgn="auto">
              <a:lnSpc>
                <a:spcPct val="150000"/>
              </a:lnSpc>
              <a:buFont typeface="Wingdings" panose="05000000000000000000" charset="0"/>
              <a:buNone/>
            </a:pP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4"/>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5"/>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6"/>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7"/>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pic>
        <p:nvPicPr>
          <p:cNvPr id="13" name="图片 12" descr="8"/>
          <p:cNvPicPr>
            <a:picLocks noChangeAspect="1"/>
          </p:cNvPicPr>
          <p:nvPr/>
        </p:nvPicPr>
        <p:blipFill>
          <a:blip r:embed="rId19"/>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pPr algn="l"/>
            <a:r>
              <a:rPr lang="en-US" altLang="zh-CN" sz="2000">
                <a:solidFill>
                  <a:schemeClr val="bg1"/>
                </a:solidFill>
                <a:latin typeface="汉仪雅酷黑 65W" panose="020B0604020202020204" charset="-122"/>
                <a:ea typeface="汉仪雅酷黑 65W" panose="020B0604020202020204" charset="-122"/>
              </a:rPr>
              <a:t>    </a:t>
            </a:r>
            <a:r>
              <a:rPr lang="zh-CN" altLang="en-US" sz="2000">
                <a:solidFill>
                  <a:schemeClr val="bg1"/>
                </a:solidFill>
                <a:latin typeface="汉仪雅酷黑 65W" panose="020B0604020202020204" charset="-122"/>
                <a:ea typeface="汉仪雅酷黑 65W" panose="020B0604020202020204" charset="-122"/>
              </a:rPr>
              <a:t>本章小结</a:t>
            </a:r>
          </a:p>
        </p:txBody>
      </p:sp>
      <p:cxnSp>
        <p:nvCxnSpPr>
          <p:cNvPr id="24" name="直接连接符 23"/>
          <p:cNvCxnSpPr/>
          <p:nvPr>
            <p:custDataLst>
              <p:tags r:id="rId3"/>
            </p:custDataLst>
          </p:nvPr>
        </p:nvCxnSpPr>
        <p:spPr>
          <a:xfrm>
            <a:off x="829310" y="216979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4"/>
            </p:custDataLst>
          </p:nvPr>
        </p:nvCxnSpPr>
        <p:spPr>
          <a:xfrm>
            <a:off x="830580" y="259016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802005" y="301053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6"/>
            </p:custDataLst>
          </p:nvPr>
        </p:nvCxnSpPr>
        <p:spPr>
          <a:xfrm>
            <a:off x="747395" y="343090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7"/>
            </p:custDataLst>
          </p:nvPr>
        </p:nvCxnSpPr>
        <p:spPr>
          <a:xfrm>
            <a:off x="747395" y="381889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747395" y="420687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802005" y="464566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a:off x="747395" y="508444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未标题-1"/>
          <p:cNvPicPr>
            <a:picLocks noChangeAspect="1"/>
          </p:cNvPicPr>
          <p:nvPr>
            <p:custDataLst>
              <p:tags r:id="rId11"/>
            </p:custDataLst>
          </p:nvPr>
        </p:nvPicPr>
        <p:blipFill>
          <a:blip r:embed="rId20"/>
          <a:stretch>
            <a:fillRect/>
          </a:stretch>
        </p:blipFill>
        <p:spPr>
          <a:xfrm>
            <a:off x="144145" y="104140"/>
            <a:ext cx="1975485" cy="494030"/>
          </a:xfrm>
          <a:prstGeom prst="rect">
            <a:avLst/>
          </a:prstGeom>
        </p:spPr>
      </p:pic>
      <p:grpSp>
        <p:nvGrpSpPr>
          <p:cNvPr id="7" name="组合 6">
            <a:extLst>
              <a:ext uri="{FF2B5EF4-FFF2-40B4-BE49-F238E27FC236}">
                <a16:creationId xmlns:a16="http://schemas.microsoft.com/office/drawing/2014/main" id="{42BC1BC2-ED22-0DE2-B6E5-AFA76087C9EE}"/>
              </a:ext>
            </a:extLst>
          </p:cNvPr>
          <p:cNvGrpSpPr/>
          <p:nvPr/>
        </p:nvGrpSpPr>
        <p:grpSpPr>
          <a:xfrm>
            <a:off x="6911340" y="227965"/>
            <a:ext cx="2143125" cy="307975"/>
            <a:chOff x="3716" y="3214"/>
            <a:chExt cx="8453" cy="485"/>
          </a:xfrm>
        </p:grpSpPr>
        <p:sp>
          <p:nvSpPr>
            <p:cNvPr id="8" name="文本框 7">
              <a:extLst>
                <a:ext uri="{FF2B5EF4-FFF2-40B4-BE49-F238E27FC236}">
                  <a16:creationId xmlns:a16="http://schemas.microsoft.com/office/drawing/2014/main" id="{E14D3E3F-544C-1643-3506-165E313A8F85}"/>
                </a:ext>
              </a:extLst>
            </p:cNvPr>
            <p:cNvSpPr txBox="1"/>
            <p:nvPr>
              <p:custDataLst>
                <p:tags r:id="rId1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sym typeface="+mn-ea"/>
                </a:rPr>
                <a:t>基础</a:t>
              </a:r>
              <a:endPar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endParaRPr>
            </a:p>
          </p:txBody>
        </p:sp>
        <p:sp>
          <p:nvSpPr>
            <p:cNvPr id="10" name="矩形 9">
              <a:extLst>
                <a:ext uri="{FF2B5EF4-FFF2-40B4-BE49-F238E27FC236}">
                  <a16:creationId xmlns:a16="http://schemas.microsoft.com/office/drawing/2014/main" id="{05A326CE-CE13-1277-01E2-EBF2C920545B}"/>
                </a:ext>
              </a:extLst>
            </p:cNvPr>
            <p:cNvSpPr/>
            <p:nvPr>
              <p:custDataLst>
                <p:tags r:id="rId1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857375"/>
            <a:ext cx="8272463" cy="3693319"/>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7.</a:t>
            </a:r>
            <a:r>
              <a:rPr lang="zh-CN" altLang="en-US" dirty="0">
                <a:latin typeface="汉仪雅酷黑 65W" panose="020B0604020202020204" charset="-122"/>
                <a:ea typeface="汉仪雅酷黑 65W" panose="020B0604020202020204" charset="-122"/>
              </a:rPr>
              <a:t>可移植性：</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由</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语言编写的程序只需要不同操作系统上的</a:t>
            </a:r>
            <a:r>
              <a:rPr lang="en-US" altLang="zh-CN" sz="1800" kern="100" dirty="0">
                <a:effectLst/>
                <a:latin typeface="汉仪雅酷黑 65W" panose="020B0604020202020204" charset="-122"/>
                <a:ea typeface="汉仪雅酷黑 65W" panose="020B0604020202020204" charset="-122"/>
              </a:rPr>
              <a:t>JDK</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就可以运行。因此</a:t>
            </a:r>
            <a:r>
              <a:rPr lang="en-US" altLang="zh-CN" sz="1800" kern="100" dirty="0">
                <a:effectLst/>
                <a:latin typeface="汉仪雅酷黑 65W" panose="020B0604020202020204" charset="-122"/>
                <a:ea typeface="汉仪雅酷黑 65W" panose="020B0604020202020204" charset="-122"/>
              </a:rPr>
              <a:t>Java</a:t>
            </a:r>
            <a:r>
              <a:rPr lang="zh-CN" altLang="zh-CN" sz="1800" kern="100" dirty="0">
                <a:effectLst/>
                <a:latin typeface="汉仪雅酷黑 65W" panose="020B0604020202020204" charset="-122"/>
                <a:ea typeface="汉仪雅酷黑 65W" panose="020B0604020202020204" charset="-122"/>
                <a:cs typeface="Times New Roman" panose="02020603050405020304" pitchFamily="18" charset="0"/>
              </a:rPr>
              <a:t>程序可以很方便地移植到不同的平台</a:t>
            </a:r>
            <a:r>
              <a:rPr lang="zh-CN" altLang="en-US" dirty="0">
                <a:latin typeface="汉仪雅酷黑 65W" panose="020B0604020202020204" charset="-122"/>
                <a:ea typeface="汉仪雅酷黑 65W" panose="020B0604020202020204" charset="-122"/>
              </a:rPr>
              <a:t>。</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8.</a:t>
            </a:r>
            <a:r>
              <a:rPr lang="zh-CN" altLang="en-US" dirty="0">
                <a:latin typeface="汉仪雅酷黑 65W" panose="020B0604020202020204" charset="-122"/>
                <a:ea typeface="汉仪雅酷黑 65W" panose="020B0604020202020204" charset="-122"/>
              </a:rPr>
              <a:t>可解释性：由</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语言编写的程序在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平台上会被编译为字节码，编译后得到的字节码可以在任何集成了</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的平台上运行。在</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程序运行的过程中，</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平台中的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解释器会编译并执行</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字节码。在</a:t>
            </a:r>
            <a:r>
              <a:rPr lang="en-US" altLang="zh-CN" dirty="0" err="1">
                <a:latin typeface="汉仪雅酷黑 65W" panose="020B0604020202020204" charset="-122"/>
                <a:ea typeface="汉仪雅酷黑 65W" panose="020B0604020202020204" charset="-122"/>
              </a:rPr>
              <a:t>Jaava</a:t>
            </a:r>
            <a:r>
              <a:rPr lang="zh-CN" altLang="en-US" dirty="0">
                <a:latin typeface="汉仪雅酷黑 65W" panose="020B0604020202020204" charset="-122"/>
                <a:ea typeface="汉仪雅酷黑 65W" panose="020B0604020202020204" charset="-122"/>
              </a:rPr>
              <a:t>字节码的执行过程中运行需要的</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类在链接阶段会被装载。</a:t>
            </a: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9.</a:t>
            </a:r>
            <a:r>
              <a:rPr lang="zh-CN" altLang="en-US" dirty="0">
                <a:latin typeface="汉仪雅酷黑 65W" panose="020B0604020202020204" charset="-122"/>
                <a:ea typeface="汉仪雅酷黑 65W" panose="020B0604020202020204" charset="-122"/>
              </a:rPr>
              <a:t>高效性：由</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语言编写的应用程序的字节码可以被快速地转换成机器语言，</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语言的性能与其他高级解释型语言相比会较好。</a:t>
            </a:r>
            <a:endParaRPr lang="en-US" altLang="zh-CN" dirty="0">
              <a:latin typeface="汉仪雅酷黑 65W" panose="020B0604020202020204" charset="-122"/>
              <a:ea typeface="汉仪雅酷黑 65W" panose="020B0604020202020204" charset="-122"/>
            </a:endParaRPr>
          </a:p>
          <a:p>
            <a:pPr algn="just"/>
            <a:endParaRPr lang="en-US" altLang="zh-CN" dirty="0">
              <a:latin typeface="汉仪雅酷黑 65W" panose="020B0604020202020204" charset="-122"/>
              <a:ea typeface="汉仪雅酷黑 65W" panose="020B0604020202020204" charset="-122"/>
            </a:endParaRPr>
          </a:p>
          <a:p>
            <a:pPr algn="just"/>
            <a:r>
              <a:rPr lang="en-US" altLang="zh-CN" dirty="0">
                <a:latin typeface="汉仪雅酷黑 65W" panose="020B0604020202020204" charset="-122"/>
                <a:ea typeface="汉仪雅酷黑 65W" panose="020B0604020202020204" charset="-122"/>
              </a:rPr>
              <a:t>10.</a:t>
            </a:r>
            <a:r>
              <a:rPr lang="zh-CN" altLang="en-US" dirty="0">
                <a:latin typeface="汉仪雅酷黑 65W" panose="020B0604020202020204" charset="-122"/>
                <a:ea typeface="汉仪雅酷黑 65W" panose="020B0604020202020204" charset="-122"/>
              </a:rPr>
              <a:t>多线程：</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语言支持多线程编程。通过</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多线程编程可以提升线程的交互响应能力和实现</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应用程序的实时执行。</a:t>
            </a: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5667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J</a:t>
            </a:r>
            <a:r>
              <a:rPr lang="en-US" altLang="zh-CN"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ava</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简介</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sp>
        <p:nvSpPr>
          <p:cNvPr id="11" name="文本框 10"/>
          <p:cNvSpPr txBox="1"/>
          <p:nvPr/>
        </p:nvSpPr>
        <p:spPr>
          <a:xfrm>
            <a:off x="772794" y="1295400"/>
            <a:ext cx="4933949" cy="369332"/>
          </a:xfrm>
          <a:prstGeom prst="rect">
            <a:avLst/>
          </a:prstGeom>
          <a:noFill/>
        </p:spPr>
        <p:txBody>
          <a:bodyPr wrap="square" rtlCol="0">
            <a:spAutoFit/>
          </a:bodyPr>
          <a:lstStyle/>
          <a:p>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.1.</a:t>
            </a:r>
            <a:r>
              <a:rPr lang="en-US" altLang="zh-CN" dirty="0">
                <a:latin typeface="汉仪雅酷黑 65W" panose="020B0604020202020204" charset="-122"/>
                <a:ea typeface="汉仪雅酷黑 65W" panose="020B0604020202020204" charset="-122"/>
                <a:cs typeface="汉仪雅酷黑 65W" panose="020B0604020202020204" charset="-122"/>
              </a:rPr>
              <a:t>2</a:t>
            </a:r>
            <a:r>
              <a:rPr lang="zh-CN" altLang="en-US" dirty="0">
                <a:latin typeface="汉仪雅酷黑 65W" panose="020B0604020202020204" charset="-122"/>
                <a:ea typeface="汉仪雅酷黑 65W" panose="020B0604020202020204" charset="-122"/>
                <a:cs typeface="汉仪雅酷黑 65W" panose="020B0604020202020204" charset="-122"/>
              </a:rPr>
              <a:t> </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的特点</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sp>
        <p:nvSpPr>
          <p:cNvPr id="6" name="文本框 5">
            <a:extLst>
              <a:ext uri="{FF2B5EF4-FFF2-40B4-BE49-F238E27FC236}">
                <a16:creationId xmlns:a16="http://schemas.microsoft.com/office/drawing/2014/main" id="{9FB13176-76CA-E664-23C8-02AEB44071B4}"/>
              </a:ext>
            </a:extLst>
          </p:cNvPr>
          <p:cNvSpPr txBox="1"/>
          <p:nvPr/>
        </p:nvSpPr>
        <p:spPr>
          <a:xfrm>
            <a:off x="657225" y="1795542"/>
            <a:ext cx="8272463" cy="3693319"/>
          </a:xfrm>
          <a:prstGeom prst="rect">
            <a:avLst/>
          </a:prstGeom>
          <a:noFill/>
        </p:spPr>
        <p:txBody>
          <a:bodyPr wrap="square" rtlCol="0">
            <a:spAutoFit/>
          </a:bodyPr>
          <a:lstStyle/>
          <a:p>
            <a:pPr algn="just"/>
            <a:r>
              <a:rPr lang="en-US" altLang="zh-CN" dirty="0">
                <a:latin typeface="汉仪雅酷黑 65W" panose="020B0604020202020204" charset="-122"/>
                <a:ea typeface="汉仪雅酷黑 65W" panose="020B0604020202020204" charset="-122"/>
              </a:rPr>
              <a:t>11.</a:t>
            </a:r>
            <a:r>
              <a:rPr lang="zh-CN" altLang="en-US" dirty="0">
                <a:latin typeface="汉仪雅酷黑 65W" panose="020B0604020202020204" charset="-122"/>
                <a:ea typeface="汉仪雅酷黑 65W" panose="020B0604020202020204" charset="-122"/>
              </a:rPr>
              <a:t>动态性：</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语言的设计目标之一是适应运行环境的变化。</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程序的运行所需要的类可以在运行环境中动态加载，也可以通过网络加载。由于类加载十分灵活，由</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语言编写的软件的升级也十分方便。另外，</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中的类有一个运行时刻的表示，能进行运行时刻的类型检查。</a:t>
            </a:r>
            <a:r>
              <a:rPr lang="en-US" altLang="zh-CN" dirty="0">
                <a:latin typeface="汉仪雅酷黑 65W" panose="020B0604020202020204" charset="-122"/>
                <a:ea typeface="汉仪雅酷黑 65W" panose="020B0604020202020204" charset="-122"/>
              </a:rPr>
              <a:t>Java</a:t>
            </a:r>
            <a:r>
              <a:rPr lang="zh-CN" altLang="en-US" dirty="0">
                <a:latin typeface="汉仪雅酷黑 65W" panose="020B0604020202020204" charset="-122"/>
                <a:ea typeface="汉仪雅酷黑 65W" panose="020B0604020202020204" charset="-122"/>
              </a:rPr>
              <a:t>语言不需要因为程序库的修改或更新而重新编译。</a:t>
            </a:r>
          </a:p>
          <a:p>
            <a:pPr algn="just"/>
            <a:endParaRPr lang="en-US" altLang="zh-CN" sz="1800" kern="0" dirty="0">
              <a:solidFill>
                <a:srgbClr val="FF0000"/>
              </a:solidFill>
              <a:effectLst/>
              <a:latin typeface="Times New Roman" panose="02020603050405020304" pitchFamily="18" charset="0"/>
              <a:ea typeface="宋体" panose="02010600030101010101" pitchFamily="2" charset="-122"/>
            </a:endParaRPr>
          </a:p>
          <a:p>
            <a:pPr algn="just"/>
            <a:endParaRPr lang="en-US" altLang="zh-CN" kern="0" dirty="0">
              <a:solidFill>
                <a:srgbClr val="FF0000"/>
              </a:solidFill>
              <a:latin typeface="Times New Roman" panose="02020603050405020304" pitchFamily="18" charset="0"/>
              <a:ea typeface="宋体" panose="02010600030101010101" pitchFamily="2" charset="-122"/>
            </a:endParaRPr>
          </a:p>
          <a:p>
            <a:pPr algn="just"/>
            <a:endParaRPr lang="en-US" altLang="zh-CN" sz="1800" kern="0" dirty="0">
              <a:solidFill>
                <a:srgbClr val="FF0000"/>
              </a:solidFill>
              <a:effectLst/>
              <a:latin typeface="Times New Roman" panose="02020603050405020304" pitchFamily="18" charset="0"/>
              <a:ea typeface="宋体" panose="02010600030101010101" pitchFamily="2" charset="-122"/>
            </a:endParaRPr>
          </a:p>
          <a:p>
            <a:pPr algn="just"/>
            <a:r>
              <a:rPr lang="en-US" altLang="zh-CN" sz="1800" kern="0" dirty="0">
                <a:solidFill>
                  <a:srgbClr val="0070C0"/>
                </a:solidFill>
                <a:effectLst/>
                <a:latin typeface="汉仪雅酷黑 65W" panose="020B0604020202020204" charset="-122"/>
                <a:ea typeface="汉仪雅酷黑 65W" panose="020B0604020202020204" charset="-122"/>
              </a:rPr>
              <a:t>Java</a:t>
            </a:r>
            <a:r>
              <a:rPr lang="zh-CN" altLang="zh-CN" sz="1800" kern="0" dirty="0">
                <a:solidFill>
                  <a:srgbClr val="0070C0"/>
                </a:solidFill>
                <a:effectLst/>
                <a:latin typeface="汉仪雅酷黑 65W" panose="020B0604020202020204" charset="-122"/>
                <a:ea typeface="汉仪雅酷黑 65W" panose="020B0604020202020204" charset="-122"/>
              </a:rPr>
              <a:t>语言的优点包括健壮可靠、支持对象技术、内嵌</a:t>
            </a:r>
            <a:r>
              <a:rPr lang="en-US" altLang="zh-CN" sz="1800" kern="0" dirty="0">
                <a:solidFill>
                  <a:srgbClr val="0070C0"/>
                </a:solidFill>
                <a:effectLst/>
                <a:latin typeface="汉仪雅酷黑 65W" panose="020B0604020202020204" charset="-122"/>
                <a:ea typeface="汉仪雅酷黑 65W" panose="020B0604020202020204" charset="-122"/>
              </a:rPr>
              <a:t>API</a:t>
            </a:r>
            <a:r>
              <a:rPr lang="zh-CN" altLang="zh-CN" sz="1800" kern="0" dirty="0">
                <a:solidFill>
                  <a:srgbClr val="0070C0"/>
                </a:solidFill>
                <a:effectLst/>
                <a:latin typeface="汉仪雅酷黑 65W" panose="020B0604020202020204" charset="-122"/>
                <a:ea typeface="汉仪雅酷黑 65W" panose="020B0604020202020204" charset="-122"/>
              </a:rPr>
              <a:t>、缩短开发时间、降低成本、一次编译到处运行、跨平台传递信息并能提供</a:t>
            </a:r>
            <a:r>
              <a:rPr lang="en-US" altLang="zh-CN" sz="1800" kern="0" dirty="0">
                <a:solidFill>
                  <a:srgbClr val="0070C0"/>
                </a:solidFill>
                <a:effectLst/>
                <a:latin typeface="汉仪雅酷黑 65W" panose="020B0604020202020204" charset="-122"/>
                <a:ea typeface="汉仪雅酷黑 65W" panose="020B0604020202020204" charset="-122"/>
              </a:rPr>
              <a:t>Java</a:t>
            </a:r>
            <a:r>
              <a:rPr lang="zh-CN" altLang="zh-CN" sz="1800" kern="0" dirty="0">
                <a:solidFill>
                  <a:srgbClr val="0070C0"/>
                </a:solidFill>
                <a:effectLst/>
                <a:latin typeface="汉仪雅酷黑 65W" panose="020B0604020202020204" charset="-122"/>
                <a:ea typeface="汉仪雅酷黑 65W" panose="020B0604020202020204" charset="-122"/>
              </a:rPr>
              <a:t>企业应用编程接口。基于</a:t>
            </a:r>
            <a:r>
              <a:rPr lang="en-US" altLang="zh-CN" sz="1800" kern="0" dirty="0">
                <a:solidFill>
                  <a:srgbClr val="0070C0"/>
                </a:solidFill>
                <a:effectLst/>
                <a:latin typeface="汉仪雅酷黑 65W" panose="020B0604020202020204" charset="-122"/>
                <a:ea typeface="汉仪雅酷黑 65W" panose="020B0604020202020204" charset="-122"/>
              </a:rPr>
              <a:t>Java</a:t>
            </a:r>
            <a:r>
              <a:rPr lang="zh-CN" altLang="zh-CN" sz="1800" kern="0" dirty="0">
                <a:solidFill>
                  <a:srgbClr val="0070C0"/>
                </a:solidFill>
                <a:effectLst/>
                <a:latin typeface="汉仪雅酷黑 65W" panose="020B0604020202020204" charset="-122"/>
                <a:ea typeface="汉仪雅酷黑 65W" panose="020B0604020202020204" charset="-122"/>
              </a:rPr>
              <a:t>语言提供的企业应用编程接口，企业应用程序和系统可以调用由</a:t>
            </a:r>
            <a:r>
              <a:rPr lang="en-US" altLang="zh-CN" sz="1800" kern="0" dirty="0">
                <a:solidFill>
                  <a:srgbClr val="0070C0"/>
                </a:solidFill>
                <a:effectLst/>
                <a:latin typeface="汉仪雅酷黑 65W" panose="020B0604020202020204" charset="-122"/>
                <a:ea typeface="汉仪雅酷黑 65W" panose="020B0604020202020204" charset="-122"/>
              </a:rPr>
              <a:t>Java</a:t>
            </a:r>
            <a:r>
              <a:rPr lang="zh-CN" altLang="zh-CN" sz="1800" kern="0" dirty="0">
                <a:solidFill>
                  <a:srgbClr val="0070C0"/>
                </a:solidFill>
                <a:effectLst/>
                <a:latin typeface="汉仪雅酷黑 65W" panose="020B0604020202020204" charset="-122"/>
                <a:ea typeface="汉仪雅酷黑 65W" panose="020B0604020202020204" charset="-122"/>
              </a:rPr>
              <a:t>语言提供的丰富程序库和类库。</a:t>
            </a:r>
            <a:endParaRPr lang="zh-CN" altLang="zh-CN" sz="1800" kern="100" dirty="0">
              <a:solidFill>
                <a:srgbClr val="0070C0"/>
              </a:solidFill>
              <a:effectLst/>
              <a:latin typeface="汉仪雅酷黑 65W" panose="020B0604020202020204" charset="-122"/>
              <a:ea typeface="汉仪雅酷黑 65W" panose="020B0604020202020204" charset="-122"/>
            </a:endParaRPr>
          </a:p>
          <a:p>
            <a:pPr algn="just"/>
            <a:endParaRPr lang="en-US" altLang="zh-CN" dirty="0">
              <a:latin typeface="汉仪雅酷黑 65W" panose="020B0604020202020204" charset="-122"/>
              <a:ea typeface="汉仪雅酷黑 65W" panose="020B0604020202020204" charset="-122"/>
            </a:endParaRPr>
          </a:p>
        </p:txBody>
      </p:sp>
      <p:grpSp>
        <p:nvGrpSpPr>
          <p:cNvPr id="10" name="组合 9">
            <a:extLst>
              <a:ext uri="{FF2B5EF4-FFF2-40B4-BE49-F238E27FC236}">
                <a16:creationId xmlns:a16="http://schemas.microsoft.com/office/drawing/2014/main" id="{3851303A-BD9F-3C7E-15B1-0FB02DB01065}"/>
              </a:ext>
            </a:extLst>
          </p:cNvPr>
          <p:cNvGrpSpPr/>
          <p:nvPr/>
        </p:nvGrpSpPr>
        <p:grpSpPr>
          <a:xfrm>
            <a:off x="6911340" y="227965"/>
            <a:ext cx="2143125" cy="307975"/>
            <a:chOff x="3716" y="3214"/>
            <a:chExt cx="8453" cy="485"/>
          </a:xfrm>
        </p:grpSpPr>
        <p:sp>
          <p:nvSpPr>
            <p:cNvPr id="12" name="文本框 11">
              <a:extLst>
                <a:ext uri="{FF2B5EF4-FFF2-40B4-BE49-F238E27FC236}">
                  <a16:creationId xmlns:a16="http://schemas.microsoft.com/office/drawing/2014/main" id="{9DFE6255-83D2-1BCD-732B-A6ECC0C6CC47}"/>
                </a:ext>
              </a:extLst>
            </p:cNvPr>
            <p:cNvSpPr txBox="1"/>
            <p:nvPr>
              <p:custDataLst>
                <p:tags r:id="rId2"/>
              </p:custDataLst>
            </p:nvPr>
          </p:nvSpPr>
          <p:spPr>
            <a:xfrm>
              <a:off x="4002" y="3214"/>
              <a:ext cx="8167" cy="485"/>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第二章 </a:t>
              </a:r>
              <a:r>
                <a:rPr lang="en-US" altLang="zh-CN" sz="1400" dirty="0">
                  <a:solidFill>
                    <a:srgbClr val="3077B5"/>
                  </a:solidFill>
                  <a:latin typeface="汉仪雅酷黑简" panose="00020600040101010101" charset="-122"/>
                  <a:ea typeface="汉仪雅酷黑简" panose="00020600040101010101" charset="-122"/>
                  <a:cs typeface="汉仪雅酷黑简" panose="00020600040101010101" charset="-122"/>
                </a:rPr>
                <a:t>Java</a:t>
              </a: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基础</a:t>
              </a:r>
            </a:p>
          </p:txBody>
        </p:sp>
        <p:sp>
          <p:nvSpPr>
            <p:cNvPr id="13" name="矩形 12">
              <a:extLst>
                <a:ext uri="{FF2B5EF4-FFF2-40B4-BE49-F238E27FC236}">
                  <a16:creationId xmlns:a16="http://schemas.microsoft.com/office/drawing/2014/main" id="{33BFAFBE-F4EC-E9CF-81AC-C2B960C0107A}"/>
                </a:ext>
              </a:extLst>
            </p:cNvPr>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75009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kxZGE1NGE1N2ExYmYyZDVkNTFiOTBmMzcyOTJkMzMifQ=="/>
  <p:tag name="KSO_WPP_MARK_KEY" val="f21fd5cb-2cc2-452d-a0f7-15fbb14bf72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12900</Words>
  <Application>Microsoft Macintosh PowerPoint</Application>
  <PresentationFormat>自定义</PresentationFormat>
  <Paragraphs>897</Paragraphs>
  <Slides>79</Slides>
  <Notes>75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79</vt:i4>
      </vt:variant>
    </vt:vector>
  </HeadingPairs>
  <TitlesOfParts>
    <vt:vector size="88" baseType="lpstr">
      <vt:lpstr>Times New Roman</vt:lpstr>
      <vt:lpstr>Calibri</vt:lpstr>
      <vt:lpstr>汉仪力量黑简</vt:lpstr>
      <vt:lpstr>Wingdings</vt:lpstr>
      <vt:lpstr>Arial</vt:lpstr>
      <vt:lpstr>宋体</vt:lpstr>
      <vt:lpstr>汉仪雅酷黑 65W</vt:lpstr>
      <vt:lpstr>汉仪雅酷黑简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xiang chen</cp:lastModifiedBy>
  <cp:revision>140</cp:revision>
  <dcterms:created xsi:type="dcterms:W3CDTF">2023-05-30T06:12:00Z</dcterms:created>
  <dcterms:modified xsi:type="dcterms:W3CDTF">2024-02-29T00:54:44Z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385D8311474145598CD6F82876D4C8DD_12</vt:lpwstr>
  </property>
  <property fmtid="{D5CDD505-2E9C-101B-9397-08002B2CF9AE}" pid="3" name="KSOProductBuildVer">
    <vt:lpwstr>2052-12.1.0.15374</vt:lpwstr>
  </property>
</Properties>
</file>